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34"/>
  </p:notesMasterIdLst>
  <p:sldIdLst>
    <p:sldId id="256" r:id="rId3"/>
    <p:sldId id="276" r:id="rId4"/>
    <p:sldId id="278" r:id="rId5"/>
    <p:sldId id="280" r:id="rId6"/>
    <p:sldId id="279" r:id="rId7"/>
    <p:sldId id="281" r:id="rId8"/>
    <p:sldId id="282" r:id="rId9"/>
    <p:sldId id="283" r:id="rId10"/>
    <p:sldId id="294" r:id="rId11"/>
    <p:sldId id="285" r:id="rId12"/>
    <p:sldId id="287" r:id="rId13"/>
    <p:sldId id="288" r:id="rId14"/>
    <p:sldId id="302" r:id="rId15"/>
    <p:sldId id="301" r:id="rId16"/>
    <p:sldId id="295" r:id="rId17"/>
    <p:sldId id="289" r:id="rId18"/>
    <p:sldId id="290" r:id="rId19"/>
    <p:sldId id="300" r:id="rId20"/>
    <p:sldId id="304" r:id="rId21"/>
    <p:sldId id="291" r:id="rId22"/>
    <p:sldId id="303" r:id="rId23"/>
    <p:sldId id="292" r:id="rId24"/>
    <p:sldId id="305" r:id="rId25"/>
    <p:sldId id="306" r:id="rId26"/>
    <p:sldId id="296" r:id="rId27"/>
    <p:sldId id="299" r:id="rId28"/>
    <p:sldId id="298" r:id="rId29"/>
    <p:sldId id="293" r:id="rId30"/>
    <p:sldId id="307" r:id="rId31"/>
    <p:sldId id="277"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1" d="100"/>
          <a:sy n="121"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20-Aug-20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20 August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20 August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20 August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20 August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20 August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20 August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20 August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20 August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20 August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20 August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20 August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20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20 August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20 August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20 August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20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20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20 August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20 August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diva-portal.org/smash/get/diva2:1184069/FULLTEXT02"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researchgate.net/publication/328784370_Implementation_of_Brain_Tumor_Detection_using_Segmentation_Algorithm_SV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opencv.org/master/d7/d4d/tutorial_py_threshold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ruslankl/brain-tumor-detection-v1-0-cnn-vgg-16"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kaggle.com/sanikamhadgut/brain-tumor-recognition-using-fastai/notebook" TargetMode="External"/><Relationship Id="rId5" Type="http://schemas.openxmlformats.org/officeDocument/2006/relationships/hyperlink" Target="https://www.kaggle.com/ruslankl/brain-tumor-detection-v2-0-mask-r-cnn" TargetMode="External"/><Relationship Id="rId4" Type="http://schemas.openxmlformats.org/officeDocument/2006/relationships/hyperlink" Target="https://www.kaggle.com/ethernext/brain-tumour-detection-with-cnn-96-accuracy/execu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opencv.org/master/d7/d4d/tutorial_py_threshold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www.ncbi.nlm.nih.gov/pmc/articles/PMC7085309/"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ipp.cbica.upenn.edu/categories/brats2020" TargetMode="External"/><Relationship Id="rId2" Type="http://schemas.openxmlformats.org/officeDocument/2006/relationships/hyperlink" Target="https://ipp.cbica.upenn.edu/" TargetMode="External"/><Relationship Id="rId1" Type="http://schemas.openxmlformats.org/officeDocument/2006/relationships/slideLayout" Target="../slideLayouts/slideLayout2.xml"/><Relationship Id="rId4" Type="http://schemas.openxmlformats.org/officeDocument/2006/relationships/hyperlink" Target="https://www.kaggl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kaggle.com/ethernext/brain-tumour-detection-with-cnn-96-accuracy" TargetMode="External"/><Relationship Id="rId3" Type="http://schemas.openxmlformats.org/officeDocument/2006/relationships/hyperlink" Target="https://medium.com/@RaghavPrabhu/understanding-of-convolutional-neural-network-cnn-deep-learning-99760835f148" TargetMode="External"/><Relationship Id="rId7" Type="http://schemas.openxmlformats.org/officeDocument/2006/relationships/hyperlink" Target="https://medium.com/@jonathan_hui/ssd-object-detection-single-shot-multibox-detector-for-real-time-processing-9bd8deac0e06#:~:text=SSD%20is%20a%20single%2Dshot,offsets%20to%20default%20boundary%20boxes." TargetMode="External"/><Relationship Id="rId2" Type="http://schemas.openxmlformats.org/officeDocument/2006/relationships/hyperlink" Target="https://codetudau.com/neural-network-va-deep-learning-la-gi/index.html" TargetMode="External"/><Relationship Id="rId1" Type="http://schemas.openxmlformats.org/officeDocument/2006/relationships/slideLayout" Target="../slideLayouts/slideLayout2.xml"/><Relationship Id="rId6" Type="http://schemas.openxmlformats.org/officeDocument/2006/relationships/hyperlink" Target="https://medium.com/@ODSC/overview-of-the-yolo-object-detection-algorithm-7b52a745d3e0#:~:text=YOLO%20is%20a%20clever%20convolutional,and%20probabilities%20for%20each%20region." TargetMode="External"/><Relationship Id="rId5" Type="http://schemas.openxmlformats.org/officeDocument/2006/relationships/hyperlink" Target="https://towardsdatascience.com/r-cnn-fast-r-cnn-faster-r-cnn-yolo-object-detection-algorithms-36d53571365e" TargetMode="External"/><Relationship Id="rId10" Type="http://schemas.openxmlformats.org/officeDocument/2006/relationships/image" Target="../media/image1.png"/><Relationship Id="rId4" Type="http://schemas.openxmlformats.org/officeDocument/2006/relationships/hyperlink" Target="https://d2l.ai/chapter_computer-vision/rcnn.html" TargetMode="External"/><Relationship Id="rId9" Type="http://schemas.openxmlformats.org/officeDocument/2006/relationships/hyperlink" Target="https://www.vinmec.com/vi/tin-tuc/thong-tin-suc-khoe/cac-loai-u-nao-thuong-gap-vi-sao-u-nao-hay-phat-hien-muon/"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985345" y="790245"/>
            <a:ext cx="8860221" cy="5287526"/>
            <a:chOff x="985345" y="790245"/>
            <a:chExt cx="8860221" cy="5287526"/>
          </a:xfrm>
        </p:grpSpPr>
        <p:sp>
          <p:nvSpPr>
            <p:cNvPr id="7" name="TextBox 6">
              <a:extLst>
                <a:ext uri="{FF2B5EF4-FFF2-40B4-BE49-F238E27FC236}">
                  <a16:creationId xmlns:a16="http://schemas.microsoft.com/office/drawing/2014/main" id="{DD22B16E-501F-439A-9ED1-F6EBA1779CAE}"/>
                </a:ext>
              </a:extLst>
            </p:cNvPr>
            <p:cNvSpPr txBox="1"/>
            <p:nvPr/>
          </p:nvSpPr>
          <p:spPr>
            <a:xfrm>
              <a:off x="985345" y="790245"/>
              <a:ext cx="8860221" cy="1938992"/>
            </a:xfrm>
            <a:prstGeom prst="rect">
              <a:avLst/>
            </a:prstGeom>
            <a:noFill/>
          </p:spPr>
          <p:txBody>
            <a:bodyPr wrap="square" rtlCol="0">
              <a:spAutoFit/>
            </a:bodyPr>
            <a:lstStyle/>
            <a:p>
              <a:pPr algn="ctr"/>
              <a:r>
                <a:rPr lang="en-US" sz="4000" b="1" dirty="0" err="1">
                  <a:solidFill>
                    <a:srgbClr val="002060"/>
                  </a:solidFill>
                </a:rPr>
                <a:t>Phát</a:t>
              </a:r>
              <a:r>
                <a:rPr lang="en-US" sz="4000" b="1" dirty="0">
                  <a:solidFill>
                    <a:srgbClr val="002060"/>
                  </a:solidFill>
                </a:rPr>
                <a:t> </a:t>
              </a:r>
              <a:r>
                <a:rPr lang="en-US" sz="4000" b="1" dirty="0" err="1">
                  <a:solidFill>
                    <a:srgbClr val="002060"/>
                  </a:solidFill>
                </a:rPr>
                <a:t>hiện</a:t>
              </a:r>
              <a:r>
                <a:rPr lang="en-US" sz="4000" b="1" dirty="0">
                  <a:solidFill>
                    <a:srgbClr val="002060"/>
                  </a:solidFill>
                </a:rPr>
                <a:t> </a:t>
              </a:r>
              <a:r>
                <a:rPr lang="en-US" sz="4000" b="1" dirty="0" err="1">
                  <a:solidFill>
                    <a:srgbClr val="002060"/>
                  </a:solidFill>
                </a:rPr>
                <a:t>khối</a:t>
              </a:r>
              <a:r>
                <a:rPr lang="en-US" sz="4000" b="1" dirty="0">
                  <a:solidFill>
                    <a:srgbClr val="002060"/>
                  </a:solidFill>
                </a:rPr>
                <a:t> </a:t>
              </a:r>
              <a:r>
                <a:rPr lang="en-US" sz="4000" b="1" dirty="0" smtClean="0">
                  <a:solidFill>
                    <a:srgbClr val="002060"/>
                  </a:solidFill>
                </a:rPr>
                <a:t>u </a:t>
              </a:r>
              <a:r>
                <a:rPr lang="en-US" sz="4000" b="1" dirty="0" err="1">
                  <a:solidFill>
                    <a:srgbClr val="002060"/>
                  </a:solidFill>
                </a:rPr>
                <a:t>não</a:t>
              </a:r>
              <a:r>
                <a:rPr lang="en-US" sz="4000" b="1" dirty="0">
                  <a:solidFill>
                    <a:srgbClr val="002060"/>
                  </a:solidFill>
                </a:rPr>
                <a:t> </a:t>
              </a:r>
              <a:r>
                <a:rPr lang="en-US" sz="4000" b="1" dirty="0" err="1">
                  <a:solidFill>
                    <a:srgbClr val="002060"/>
                  </a:solidFill>
                </a:rPr>
                <a:t>từ</a:t>
              </a:r>
              <a:r>
                <a:rPr lang="en-US" sz="4000" b="1" dirty="0">
                  <a:solidFill>
                    <a:srgbClr val="002060"/>
                  </a:solidFill>
                </a:rPr>
                <a:t> </a:t>
              </a:r>
              <a:r>
                <a:rPr lang="en-US" sz="4000" b="1" dirty="0" err="1">
                  <a:solidFill>
                    <a:srgbClr val="002060"/>
                  </a:solidFill>
                </a:rPr>
                <a:t>ảnh</a:t>
              </a:r>
              <a:r>
                <a:rPr lang="en-US" sz="4000" b="1" dirty="0">
                  <a:solidFill>
                    <a:srgbClr val="002060"/>
                  </a:solidFill>
                </a:rPr>
                <a:t> </a:t>
              </a:r>
              <a:r>
                <a:rPr lang="en-US" sz="4000" b="1" dirty="0" smtClean="0">
                  <a:solidFill>
                    <a:srgbClr val="002060"/>
                  </a:solidFill>
                </a:rPr>
                <a:t>MRI </a:t>
              </a:r>
              <a:r>
                <a:rPr lang="en-US" sz="4000" b="1" dirty="0" err="1" smtClean="0">
                  <a:solidFill>
                    <a:srgbClr val="002060"/>
                  </a:solidFill>
                </a:rPr>
                <a:t>sử</a:t>
              </a:r>
              <a:r>
                <a:rPr lang="en-US" sz="4000" b="1" dirty="0" smtClean="0">
                  <a:solidFill>
                    <a:srgbClr val="002060"/>
                  </a:solidFill>
                </a:rPr>
                <a:t> </a:t>
              </a:r>
              <a:r>
                <a:rPr lang="en-US" sz="4000" b="1" dirty="0" err="1" smtClean="0">
                  <a:solidFill>
                    <a:srgbClr val="002060"/>
                  </a:solidFill>
                </a:rPr>
                <a:t>dụng</a:t>
              </a:r>
              <a:r>
                <a:rPr lang="en-US" sz="4000" b="1" dirty="0" smtClean="0">
                  <a:solidFill>
                    <a:srgbClr val="002060"/>
                  </a:solidFill>
                </a:rPr>
                <a:t> </a:t>
              </a:r>
              <a:r>
                <a:rPr lang="en-US" sz="4000" b="1" dirty="0" smtClean="0">
                  <a:solidFill>
                    <a:srgbClr val="002060"/>
                  </a:solidFill>
                  <a:latin typeface="Times New Roman" panose="02020603050405020304" pitchFamily="18" charset="0"/>
                  <a:cs typeface="Times New Roman" panose="02020603050405020304" pitchFamily="18" charset="0"/>
                </a:rPr>
                <a:t>Convolutional </a:t>
              </a:r>
              <a:r>
                <a:rPr lang="en-US" sz="4000" b="1" dirty="0">
                  <a:solidFill>
                    <a:srgbClr val="002060"/>
                  </a:solidFill>
                  <a:latin typeface="Times New Roman" panose="02020603050405020304" pitchFamily="18" charset="0"/>
                  <a:cs typeface="Times New Roman" panose="02020603050405020304" pitchFamily="18" charset="0"/>
                </a:rPr>
                <a:t>Neural Network(CNN</a:t>
              </a:r>
              <a:r>
                <a:rPr lang="en-US" sz="4000" b="1" dirty="0" smtClean="0">
                  <a:solidFill>
                    <a:srgbClr val="002060"/>
                  </a:solidFill>
                  <a:latin typeface="Times New Roman" panose="02020603050405020304" pitchFamily="18" charset="0"/>
                  <a:cs typeface="Times New Roman" panose="02020603050405020304" pitchFamily="18" charset="0"/>
                </a:rPr>
                <a:t>)</a:t>
              </a:r>
              <a:endParaRPr lang="en-US" sz="4000" b="1" dirty="0">
                <a:solidFill>
                  <a:srgbClr val="00206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895505" y="4931580"/>
              <a:ext cx="3377907" cy="1146191"/>
              <a:chOff x="1895505" y="4931580"/>
              <a:chExt cx="3377907" cy="1146191"/>
            </a:xfrm>
          </p:grpSpPr>
          <p:sp>
            <p:nvSpPr>
              <p:cNvPr id="8" name="TextBox 7">
                <a:extLst>
                  <a:ext uri="{FF2B5EF4-FFF2-40B4-BE49-F238E27FC236}">
                    <a16:creationId xmlns:a16="http://schemas.microsoft.com/office/drawing/2014/main" id="{1E906DAE-5CC2-471D-938D-21589A679EAE}"/>
                  </a:ext>
                </a:extLst>
              </p:cNvPr>
              <p:cNvSpPr txBox="1"/>
              <p:nvPr/>
            </p:nvSpPr>
            <p:spPr>
              <a:xfrm>
                <a:off x="1895505" y="4931580"/>
                <a:ext cx="3084944"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Sinh</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viên</a:t>
                </a:r>
                <a:r>
                  <a:rPr lang="en-US" sz="1400" dirty="0" smtClean="0">
                    <a:solidFill>
                      <a:srgbClr val="002060"/>
                    </a:solidFill>
                    <a:latin typeface="Times New Roman" panose="02020603050405020304" pitchFamily="18" charset="0"/>
                    <a:cs typeface="Times New Roman" panose="02020603050405020304" pitchFamily="18" charset="0"/>
                  </a:rPr>
                  <a:t>: Bùi Xuân Trường</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895505" y="5350787"/>
                <a:ext cx="2911876" cy="307777"/>
              </a:xfrm>
              <a:prstGeom prst="rect">
                <a:avLst/>
              </a:prstGeom>
              <a:noFill/>
            </p:spPr>
            <p:txBody>
              <a:bodyPr wrap="square" rtlCol="0">
                <a:spAutoFit/>
              </a:bodyPr>
              <a:lstStyle/>
              <a:p>
                <a:r>
                  <a:rPr lang="en-US" sz="1400" dirty="0" smtClean="0">
                    <a:solidFill>
                      <a:srgbClr val="002060"/>
                    </a:solidFill>
                    <a:latin typeface="Times New Roman" panose="02020603050405020304" pitchFamily="18" charset="0"/>
                    <a:cs typeface="Times New Roman" panose="02020603050405020304" pitchFamily="18" charset="0"/>
                  </a:rPr>
                  <a:t>MSSV: 20122643</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895505" y="5769994"/>
                <a:ext cx="3377907"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Giảng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a:solidFill>
                      <a:srgbClr val="002060"/>
                    </a:solidFill>
                    <a:latin typeface="Times New Roman" panose="02020603050405020304" pitchFamily="18" charset="0"/>
                    <a:cs typeface="Times New Roman" panose="02020603050405020304" pitchFamily="18" charset="0"/>
                  </a:rPr>
                  <a:t>viên</a:t>
                </a:r>
                <a:r>
                  <a:rPr lang="en-US" sz="1400" dirty="0">
                    <a:solidFill>
                      <a:srgbClr val="002060"/>
                    </a:solidFill>
                    <a:latin typeface="Times New Roman" panose="02020603050405020304" pitchFamily="18" charset="0"/>
                    <a:cs typeface="Times New Roman" panose="02020603050405020304" pitchFamily="18" charset="0"/>
                  </a:rPr>
                  <a:t> h</a:t>
                </a:r>
                <a:r>
                  <a:rPr lang="vi-VN" sz="1400" dirty="0">
                    <a:solidFill>
                      <a:srgbClr val="002060"/>
                    </a:solidFill>
                    <a:latin typeface="Times New Roman" panose="02020603050405020304" pitchFamily="18" charset="0"/>
                    <a:cs typeface="Times New Roman" panose="02020603050405020304" pitchFamily="18" charset="0"/>
                  </a:rPr>
                  <a:t>ư</a:t>
                </a:r>
                <a:r>
                  <a:rPr lang="en-US" sz="1400" dirty="0" err="1">
                    <a:solidFill>
                      <a:srgbClr val="002060"/>
                    </a:solidFill>
                    <a:latin typeface="Times New Roman" panose="02020603050405020304" pitchFamily="18" charset="0"/>
                    <a:cs typeface="Times New Roman" panose="02020603050405020304" pitchFamily="18" charset="0"/>
                  </a:rPr>
                  <a:t>ớng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dẫn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TS.Hán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Trọng Thanh</a:t>
                </a:r>
              </a:p>
            </p:txBody>
          </p:sp>
        </p:gr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753" y="3205373"/>
              <a:ext cx="1653650" cy="92604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7890641" y="2815089"/>
              <a:ext cx="1710658" cy="170661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dụng</a:t>
            </a:r>
            <a:r>
              <a:rPr lang="en-US" sz="2400" dirty="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việc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a:solidFill>
                  <a:srgbClr val="002060"/>
                </a:solidFill>
                <a:latin typeface="Times New Roman" panose="02020603050405020304" pitchFamily="18" charset="0"/>
                <a:cs typeface="Times New Roman" panose="02020603050405020304" pitchFamily="18" charset="0"/>
              </a:rPr>
              <a:t>não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từ</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599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5066715"/>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Histogram of Oriented Gradients(HOG)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3">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3">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3">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a:solidFill>
                  <a:srgbClr val="002060"/>
                </a:solidFill>
                <a:latin typeface="Times New Roman" panose="02020603050405020304" pitchFamily="18" charset="0"/>
                <a:cs typeface="Times New Roman" panose="02020603050405020304" pitchFamily="18" charset="0"/>
              </a:rPr>
              <a:t>Fast </a:t>
            </a:r>
            <a:r>
              <a:rPr lang="en-US" sz="1600" dirty="0" smtClean="0">
                <a:solidFill>
                  <a:srgbClr val="002060"/>
                </a:solidFill>
                <a:latin typeface="Times New Roman" panose="02020603050405020304" pitchFamily="18" charset="0"/>
                <a:cs typeface="Times New Roman" panose="02020603050405020304" pitchFamily="18" charset="0"/>
              </a:rPr>
              <a:t>R-CNN, Faster R-CNN, </a:t>
            </a:r>
            <a:r>
              <a:rPr lang="en-US" sz="1600" dirty="0">
                <a:solidFill>
                  <a:srgbClr val="002060"/>
                </a:solidFill>
                <a:latin typeface="Times New Roman" panose="02020603050405020304" pitchFamily="18" charset="0"/>
                <a:cs typeface="Times New Roman" panose="02020603050405020304" pitchFamily="18" charset="0"/>
              </a:rPr>
              <a:t>Mask </a:t>
            </a:r>
            <a:r>
              <a:rPr lang="en-US" sz="1600" dirty="0" smtClean="0">
                <a:solidFill>
                  <a:srgbClr val="002060"/>
                </a:solidFill>
                <a:latin typeface="Times New Roman" panose="02020603050405020304" pitchFamily="18" charset="0"/>
                <a:cs typeface="Times New Roman" panose="02020603050405020304" pitchFamily="18" charset="0"/>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58930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504497" y="1813035"/>
            <a:ext cx="9301655" cy="48084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b="1" dirty="0">
                <a:solidFill>
                  <a:srgbClr val="002060"/>
                </a:solidFill>
                <a:latin typeface="Times New Roman" panose="02020603050405020304" pitchFamily="18" charset="0"/>
                <a:cs typeface="Times New Roman" panose="02020603050405020304" pitchFamily="18" charset="0"/>
              </a:rPr>
              <a:t>Histogram of Oriented Gradients(HOG</a:t>
            </a:r>
            <a:r>
              <a:rPr lang="en-US" sz="1600" b="1"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L</a:t>
            </a:r>
            <a:r>
              <a:rPr lang="vi-VN" sz="1600" dirty="0" smtClean="0">
                <a:solidFill>
                  <a:srgbClr val="002060"/>
                </a:solidFill>
                <a:latin typeface="Times New Roman" panose="02020603050405020304" pitchFamily="18" charset="0"/>
                <a:cs typeface="Times New Roman" panose="02020603050405020304" pitchFamily="18" charset="0"/>
              </a:rPr>
              <a:t>à </a:t>
            </a:r>
            <a:r>
              <a:rPr lang="vi-VN" sz="1600" dirty="0">
                <a:solidFill>
                  <a:srgbClr val="002060"/>
                </a:solidFill>
                <a:latin typeface="Times New Roman" panose="02020603050405020304" pitchFamily="18" charset="0"/>
                <a:cs typeface="Times New Roman" panose="02020603050405020304" pitchFamily="18" charset="0"/>
              </a:rPr>
              <a:t>một bộ mô tả tính năng được sử dụng trong </a:t>
            </a:r>
            <a:r>
              <a:rPr lang="en-US" sz="1600" dirty="0" smtClean="0">
                <a:solidFill>
                  <a:srgbClr val="002060"/>
                </a:solidFill>
                <a:latin typeface="Times New Roman" panose="02020603050405020304" pitchFamily="18" charset="0"/>
                <a:cs typeface="Times New Roman" panose="02020603050405020304" pitchFamily="18" charset="0"/>
              </a:rPr>
              <a:t>image processing </a:t>
            </a:r>
            <a:r>
              <a:rPr lang="vi-VN" sz="1600" dirty="0" smtClean="0">
                <a:solidFill>
                  <a:srgbClr val="002060"/>
                </a:solidFill>
                <a:latin typeface="Times New Roman" panose="02020603050405020304" pitchFamily="18" charset="0"/>
                <a:cs typeface="Times New Roman" panose="02020603050405020304" pitchFamily="18" charset="0"/>
              </a:rPr>
              <a:t>và </a:t>
            </a:r>
            <a:r>
              <a:rPr lang="en-US" sz="1600" dirty="0" smtClean="0">
                <a:solidFill>
                  <a:srgbClr val="002060"/>
                </a:solidFill>
                <a:latin typeface="Times New Roman" panose="02020603050405020304" pitchFamily="18" charset="0"/>
                <a:cs typeface="Times New Roman" panose="02020603050405020304" pitchFamily="18" charset="0"/>
              </a:rPr>
              <a:t>computer vision </a:t>
            </a:r>
            <a:r>
              <a:rPr lang="vi-VN" sz="1600" dirty="0" smtClean="0">
                <a:solidFill>
                  <a:srgbClr val="002060"/>
                </a:solidFill>
                <a:latin typeface="Times New Roman" panose="02020603050405020304" pitchFamily="18" charset="0"/>
                <a:cs typeface="Times New Roman" panose="02020603050405020304" pitchFamily="18" charset="0"/>
              </a:rPr>
              <a:t>nhằm </a:t>
            </a:r>
            <a:r>
              <a:rPr lang="vi-VN" sz="1600" dirty="0">
                <a:solidFill>
                  <a:srgbClr val="002060"/>
                </a:solidFill>
                <a:latin typeface="Times New Roman" panose="02020603050405020304" pitchFamily="18" charset="0"/>
                <a:cs typeface="Times New Roman" panose="02020603050405020304" pitchFamily="18" charset="0"/>
              </a:rPr>
              <a:t>mục đích phát hiện đối </a:t>
            </a:r>
            <a:r>
              <a:rPr lang="vi-VN" sz="1600" dirty="0" smtClean="0">
                <a:solidFill>
                  <a:srgbClr val="002060"/>
                </a:solidFill>
                <a:latin typeface="Times New Roman" panose="02020603050405020304" pitchFamily="18" charset="0"/>
                <a:cs typeface="Times New Roman" panose="02020603050405020304" pitchFamily="18" charset="0"/>
              </a:rPr>
              <a:t>tượng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Không </a:t>
            </a:r>
            <a:r>
              <a:rPr lang="en-US" sz="1600" dirty="0" err="1">
                <a:solidFill>
                  <a:srgbClr val="002060"/>
                </a:solidFill>
                <a:latin typeface="Times New Roman" panose="02020603050405020304" pitchFamily="18" charset="0"/>
                <a:cs typeface="Times New Roman" panose="02020603050405020304" pitchFamily="18" charset="0"/>
              </a:rPr>
              <a:t>tốn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kém</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về</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mặt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phù</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hợp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với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nhiều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trong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giới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nhanh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Có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phát </a:t>
            </a:r>
            <a:r>
              <a:rPr lang="vi-VN" sz="1600" dirty="0">
                <a:solidFill>
                  <a:srgbClr val="002060"/>
                </a:solidFill>
                <a:latin typeface="Times New Roman" panose="02020603050405020304" pitchFamily="18" charset="0"/>
                <a:cs typeface="Times New Roman" panose="02020603050405020304" pitchFamily="18" charset="0"/>
              </a:rPr>
              <a:t>hiện người đi bộ, phát hiện khuôn mặt và nhiều trường hợp sử dụng phát hiện đối tượng </a:t>
            </a:r>
            <a:r>
              <a:rPr lang="vi-VN" sz="1600" dirty="0" smtClean="0">
                <a:solidFill>
                  <a:srgbClr val="002060"/>
                </a:solidFill>
                <a:latin typeface="Times New Roman" panose="02020603050405020304" pitchFamily="18" charset="0"/>
                <a:cs typeface="Times New Roman" panose="02020603050405020304" pitchFamily="18" charset="0"/>
              </a:rPr>
              <a:t>khác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893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44864"/>
            <a:ext cx="10027453" cy="526246"/>
          </a:xfrm>
        </p:spPr>
        <p:txBody>
          <a:bodyPr>
            <a:normAutofit/>
          </a:bodyPr>
          <a:lstStyle/>
          <a:p>
            <a:pPr lvl="1">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hương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HOG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3" y="1899747"/>
            <a:ext cx="9644271" cy="40675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HOG:</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hog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rPr>
              <a:t>Rama </a:t>
            </a:r>
            <a:r>
              <a:rPr lang="en-US" sz="1600" dirty="0" err="1">
                <a:solidFill>
                  <a:srgbClr val="002060"/>
                </a:solidFill>
              </a:rPr>
              <a:t>Vaishnavi</a:t>
            </a:r>
            <a:r>
              <a:rPr lang="en-US" sz="1600" dirty="0">
                <a:solidFill>
                  <a:srgbClr val="002060"/>
                </a:solidFill>
              </a:rPr>
              <a:t> </a:t>
            </a:r>
            <a:r>
              <a:rPr lang="en-US" sz="1600" dirty="0" err="1">
                <a:solidFill>
                  <a:srgbClr val="002060"/>
                </a:solidFill>
              </a:rPr>
              <a:t>Tanneedi</a:t>
            </a:r>
            <a:r>
              <a:rPr lang="en-US" sz="1600" dirty="0" smtClean="0">
                <a:solidFill>
                  <a:srgbClr val="002060"/>
                </a:solidFill>
                <a:latin typeface="Times New Roman" panose="02020603050405020304" pitchFamily="18" charset="0"/>
                <a:cs typeface="Times New Roman" panose="02020603050405020304" pitchFamily="18" charset="0"/>
              </a:rPr>
              <a:t>:</a:t>
            </a:r>
          </a:p>
          <a:p>
            <a:pPr marL="1371600" lvl="3" indent="0">
              <a:buNone/>
            </a:pPr>
            <a:r>
              <a:rPr lang="en-US" sz="1400" dirty="0">
                <a:hlinkClick r:id="rId3"/>
              </a:rPr>
              <a:t>https://www.diva-portal.org/smash/get/diva2:1184069/FULLTEXT02</a:t>
            </a:r>
            <a:endParaRPr lang="en-US" sz="1400" dirty="0" smtClean="0">
              <a:solidFill>
                <a:srgbClr val="002060"/>
              </a:solidFill>
              <a:latin typeface="Times New Roman" panose="02020603050405020304" pitchFamily="18" charset="0"/>
              <a:cs typeface="Times New Roman" panose="02020603050405020304" pitchFamily="18" charset="0"/>
            </a:endParaRPr>
          </a:p>
          <a:p>
            <a:pPr marL="1257300" lvl="2" indent="-342900">
              <a:buFont typeface="Wingdings 3" charset="2"/>
              <a:buAutoNum type="arabicPeriod"/>
            </a:pPr>
            <a:r>
              <a:rPr lang="en-US" sz="1600" dirty="0" err="1">
                <a:solidFill>
                  <a:srgbClr val="002060"/>
                </a:solidFill>
                <a:latin typeface="Times New Roman" panose="02020603050405020304" pitchFamily="18" charset="0"/>
                <a:cs typeface="Times New Roman" panose="02020603050405020304" pitchFamily="18" charset="0"/>
              </a:rPr>
              <a:t>Nhận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HOG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K-means:</a:t>
            </a:r>
          </a:p>
          <a:p>
            <a:pPr marL="1371600" lvl="3" indent="0">
              <a:buNone/>
            </a:pPr>
            <a:r>
              <a:rPr lang="en-US" sz="1400" dirty="0">
                <a:hlinkClick r:id="rId4"/>
              </a:rPr>
              <a:t>https://</a:t>
            </a:r>
            <a:r>
              <a:rPr lang="en-US" sz="1400" dirty="0" smtClean="0">
                <a:hlinkClick r:id="rId4"/>
              </a:rPr>
              <a:t>www.researchgate.net/publication/328784370_Implementation_of_Brain_Tumor_Detection_using_Segmentation_Algorithm_SVM</a:t>
            </a:r>
            <a:endParaRPr lang="en-US" sz="1400" dirty="0" smtClean="0"/>
          </a:p>
        </p:txBody>
      </p:sp>
    </p:spTree>
    <p:extLst>
      <p:ext uri="{BB962C8B-B14F-4D97-AF65-F5344CB8AC3E}">
        <p14:creationId xmlns:p14="http://schemas.microsoft.com/office/powerpoint/2010/main" val="125002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44864"/>
            <a:ext cx="10027453" cy="526246"/>
          </a:xfrm>
        </p:spPr>
        <p:txBody>
          <a:bodyPr>
            <a:normAutofit/>
          </a:bodyPr>
          <a:lstStyle/>
          <a:p>
            <a:pPr lvl="1">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hương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xử</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4" y="1866351"/>
            <a:ext cx="9270708" cy="41008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khỏi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theo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tìm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bao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Thresholding</a:t>
            </a:r>
            <a:endParaRPr lang="en-US" b="1"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dirty="0">
                <a:hlinkClick r:id="rId3"/>
              </a:rPr>
              <a:t>https://docs.opencv.org/master/d7/d4d/tutorial_py_thresholding.html</a:t>
            </a:r>
            <a:endParaRPr lang="en-US" b="1"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thủ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VGG </a:t>
            </a:r>
            <a:r>
              <a:rPr lang="en-US" b="1" dirty="0">
                <a:solidFill>
                  <a:srgbClr val="002060"/>
                </a:solidFill>
                <a:latin typeface="Times New Roman" panose="02020603050405020304" pitchFamily="18" charset="0"/>
                <a:cs typeface="Times New Roman" panose="02020603050405020304" pitchFamily="18" charset="0"/>
              </a:rPr>
              <a:t>Image Annotator (VIA</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hợp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rPr>
              <a:t>Mask R-CNN</a:t>
            </a:r>
          </a:p>
          <a:p>
            <a:pPr marL="1257300" lvl="2" indent="-342900">
              <a:buAutoNum type="arabicPeriod"/>
            </a:pP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625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58930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descr="TB010-Deep-Neural-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5514" t="2604" r="4466" b="9859"/>
          <a:stretch/>
        </p:blipFill>
        <p:spPr bwMode="auto">
          <a:xfrm>
            <a:off x="5431221" y="1994826"/>
            <a:ext cx="4109918" cy="295486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49318" y="1813035"/>
            <a:ext cx="4595648" cy="35673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60686" y="1944012"/>
            <a:ext cx="4477407" cy="369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Deep Neural Network(DNN): DNN là một là kiến trúc mạng nơron nhân tạo (artificial neural network-ANN) có nhiều lớp giữa các lớp đầu vào và đầu ra.  </a:t>
            </a: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DNN được ứng dụng rộng rãi trong việc xử lý nhận diện và phân loại dữ liệu (text, hình ảnh, âm thanh…) với độ chính xác rất cao</a:t>
            </a:r>
            <a:r>
              <a:rPr lang="vi-VN" sz="1600" dirty="0" smtClean="0">
                <a:solidFill>
                  <a:srgbClr val="002060"/>
                </a:solidFill>
                <a:latin typeface="Times New Roman" panose="02020603050405020304" pitchFamily="18" charset="0"/>
                <a:cs typeface="Times New Roman" panose="02020603050405020304" pitchFamily="18" charset="0"/>
              </a:rPr>
              <a:t>.</a:t>
            </a:r>
            <a:r>
              <a:rPr lang="en-US" sz="1600" dirty="0" smtClean="0">
                <a:solidFill>
                  <a:srgbClr val="00206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Tuy nhiên, hạn chế về mặt tốc độ xử lý </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endParaRPr>
          </a:p>
        </p:txBody>
      </p:sp>
    </p:spTree>
    <p:extLst>
      <p:ext uri="{BB962C8B-B14F-4D97-AF65-F5344CB8AC3E}">
        <p14:creationId xmlns:p14="http://schemas.microsoft.com/office/powerpoint/2010/main" val="3364575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1259343"/>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Network(CNN). </a:t>
            </a:r>
            <a:r>
              <a:rPr lang="en-US" sz="1600" dirty="0" smtClean="0">
                <a:solidFill>
                  <a:srgbClr val="002060"/>
                </a:solidFill>
                <a:latin typeface="Times New Roman" panose="02020603050405020304" pitchFamily="18" charset="0"/>
                <a:cs typeface="Times New Roman" panose="02020603050405020304" pitchFamily="18" charset="0"/>
              </a:rPr>
              <a:t>Phương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này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là</a:t>
            </a:r>
            <a:r>
              <a:rPr lang="en-US" sz="1600" dirty="0">
                <a:solidFill>
                  <a:srgbClr val="002060"/>
                </a:solidFill>
                <a:latin typeface="Times New Roman" panose="02020603050405020304" pitchFamily="18" charset="0"/>
                <a:cs typeface="Times New Roman" panose="02020603050405020304" pitchFamily="18" charset="0"/>
              </a:rPr>
              <a:t> 1 </a:t>
            </a:r>
            <a:r>
              <a:rPr lang="en-US" sz="1600" dirty="0" err="1">
                <a:solidFill>
                  <a:srgbClr val="002060"/>
                </a:solidFill>
                <a:latin typeface="Times New Roman" panose="02020603050405020304" pitchFamily="18" charset="0"/>
                <a:cs typeface="Times New Roman" panose="02020603050405020304" pitchFamily="18" charset="0"/>
              </a:rPr>
              <a:t>nhánh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DNN</a:t>
            </a: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633" y="2444841"/>
            <a:ext cx="4449078" cy="13362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71" y="4001113"/>
            <a:ext cx="5176047" cy="1624024"/>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4724" y="2110227"/>
            <a:ext cx="4462950" cy="12593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53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60628"/>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977462"/>
            <a:ext cx="9625433" cy="162384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Region-based </a:t>
            </a:r>
            <a:r>
              <a:rPr lang="en-US" sz="1600" dirty="0">
                <a:solidFill>
                  <a:srgbClr val="002060"/>
                </a:solidFill>
                <a:latin typeface="Times New Roman" panose="02020603050405020304" pitchFamily="18" charset="0"/>
                <a:cs typeface="Times New Roman" panose="02020603050405020304" pitchFamily="18" charset="0"/>
              </a:rPr>
              <a:t>convolutional neural networks (R-CNNs) (hay </a:t>
            </a:r>
            <a:r>
              <a:rPr lang="en-US" sz="1600" dirty="0" err="1">
                <a:solidFill>
                  <a:srgbClr val="002060"/>
                </a:solidFill>
                <a:latin typeface="Times New Roman" panose="02020603050405020304" pitchFamily="18" charset="0"/>
                <a:cs typeface="Times New Roman" panose="02020603050405020304" pitchFamily="18" charset="0"/>
              </a:rPr>
              <a:t>còn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gọi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là</a:t>
            </a:r>
            <a:r>
              <a:rPr lang="en-US" sz="1600" dirty="0">
                <a:solidFill>
                  <a:srgbClr val="002060"/>
                </a:solidFill>
                <a:latin typeface="Times New Roman" panose="02020603050405020304" pitchFamily="18" charset="0"/>
                <a:cs typeface="Times New Roman" panose="02020603050405020304" pitchFamily="18" charset="0"/>
              </a:rPr>
              <a:t> regions 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Fast R-CNN, Faster R-CNN, Mask </a:t>
            </a:r>
            <a:r>
              <a:rPr lang="en-US" sz="1600" dirty="0" smtClean="0">
                <a:solidFill>
                  <a:srgbClr val="002060"/>
                </a:solidFill>
                <a:latin typeface="Times New Roman" panose="02020603050405020304" pitchFamily="18" charset="0"/>
                <a:cs typeface="Times New Roman" panose="02020603050405020304" pitchFamily="18" charset="0"/>
              </a:rPr>
              <a:t>R-CNN. Là </a:t>
            </a:r>
            <a:r>
              <a:rPr lang="en-US" sz="1600" dirty="0" err="1" smtClean="0">
                <a:solidFill>
                  <a:srgbClr val="002060"/>
                </a:solidFill>
                <a:latin typeface="Times New Roman" panose="02020603050405020304" pitchFamily="18" charset="0"/>
                <a:cs typeface="Times New Roman" panose="02020603050405020304" pitchFamily="18" charset="0"/>
              </a:rPr>
              <a:t>một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những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CNN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deep model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Faster R-CNN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tới</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nữa</a:t>
            </a:r>
            <a:r>
              <a:rPr lang="en-US" dirty="0" smtClean="0">
                <a:solidFill>
                  <a:srgbClr val="002060"/>
                </a:solidFill>
                <a:latin typeface="Times New Roman" panose="02020603050405020304" pitchFamily="18" charset="0"/>
                <a:cs typeface="Times New Roman" panose="02020603050405020304" pitchFamily="18" charset="0"/>
              </a:rPr>
              <a:t> </a:t>
            </a:r>
            <a:endParaRPr lang="en-US" sz="16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AutoShape 2" descr="../_images/r-cn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stretch>
            <a:fillRect/>
          </a:stretch>
        </p:blipFill>
        <p:spPr>
          <a:xfrm>
            <a:off x="3936163" y="2573799"/>
            <a:ext cx="3667446" cy="1222481"/>
          </a:xfrm>
          <a:prstGeom prst="rect">
            <a:avLst/>
          </a:prstGeom>
        </p:spPr>
      </p:pic>
      <p:pic>
        <p:nvPicPr>
          <p:cNvPr id="15" name="Picture 14"/>
          <p:cNvPicPr>
            <a:picLocks noChangeAspect="1"/>
          </p:cNvPicPr>
          <p:nvPr/>
        </p:nvPicPr>
        <p:blipFill>
          <a:blip r:embed="rId4"/>
          <a:stretch>
            <a:fillRect/>
          </a:stretch>
        </p:blipFill>
        <p:spPr>
          <a:xfrm>
            <a:off x="1054326" y="3927328"/>
            <a:ext cx="2569780" cy="2036664"/>
          </a:xfrm>
          <a:prstGeom prst="rect">
            <a:avLst/>
          </a:prstGeom>
        </p:spPr>
      </p:pic>
      <p:pic>
        <p:nvPicPr>
          <p:cNvPr id="16" name="Picture 15"/>
          <p:cNvPicPr>
            <a:picLocks noChangeAspect="1"/>
          </p:cNvPicPr>
          <p:nvPr/>
        </p:nvPicPr>
        <p:blipFill>
          <a:blip r:embed="rId5"/>
          <a:stretch>
            <a:fillRect/>
          </a:stretch>
        </p:blipFill>
        <p:spPr>
          <a:xfrm>
            <a:off x="3912626" y="4027424"/>
            <a:ext cx="3025829" cy="1968492"/>
          </a:xfrm>
          <a:prstGeom prst="rect">
            <a:avLst/>
          </a:prstGeom>
        </p:spPr>
      </p:pic>
      <p:pic>
        <p:nvPicPr>
          <p:cNvPr id="17" name="Picture 16"/>
          <p:cNvPicPr>
            <a:picLocks noChangeAspect="1"/>
          </p:cNvPicPr>
          <p:nvPr/>
        </p:nvPicPr>
        <p:blipFill>
          <a:blip r:embed="rId6"/>
          <a:stretch>
            <a:fillRect/>
          </a:stretch>
        </p:blipFill>
        <p:spPr>
          <a:xfrm>
            <a:off x="7061437" y="3752033"/>
            <a:ext cx="2567815" cy="2210554"/>
          </a:xfrm>
          <a:prstGeom prst="rect">
            <a:avLst/>
          </a:prstGeom>
        </p:spPr>
      </p:pic>
      <p:sp>
        <p:nvSpPr>
          <p:cNvPr id="18"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306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44864"/>
            <a:ext cx="10027453" cy="526246"/>
          </a:xfrm>
        </p:spPr>
        <p:txBody>
          <a:bodyPr>
            <a:normAutofit/>
          </a:bodyPr>
          <a:lstStyle/>
          <a:p>
            <a:pPr lvl="1">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hương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CNN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3" y="1899747"/>
            <a:ext cx="9644271" cy="40675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CNN:</a:t>
            </a:r>
          </a:p>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từ</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CNN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nhóm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Kaggle</a:t>
            </a:r>
            <a:r>
              <a:rPr lang="en-US" sz="1600" b="1" dirty="0" smtClean="0">
                <a:solidFill>
                  <a:srgbClr val="002060"/>
                </a:solidFill>
                <a:latin typeface="Times New Roman" panose="02020603050405020304" pitchFamily="18" charset="0"/>
                <a:cs typeface="Times New Roman" panose="02020603050405020304" pitchFamily="18" charset="0"/>
              </a:rPr>
              <a:t>:</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CNN-VGG16: </a:t>
            </a:r>
          </a:p>
          <a:p>
            <a:pPr marL="1371600" lvl="3" indent="0">
              <a:buNone/>
            </a:pPr>
            <a:r>
              <a:rPr lang="en-US" sz="1400" dirty="0">
                <a:hlinkClick r:id="rId3"/>
              </a:rPr>
              <a:t>https://</a:t>
            </a:r>
            <a:r>
              <a:rPr lang="en-US" sz="1400" dirty="0" smtClean="0">
                <a:hlinkClick r:id="rId3"/>
              </a:rPr>
              <a:t>www.kaggle.com/ruslankl/brain-tumor-detection-v1-0-cnn-vgg-16</a:t>
            </a:r>
            <a:endParaRPr lang="en-US" sz="1400" dirty="0" smtClean="0">
              <a:solidFill>
                <a:srgbClr val="002060"/>
              </a:solidFill>
              <a:latin typeface="Times New Roman" panose="02020603050405020304" pitchFamily="18" charset="0"/>
              <a:cs typeface="Times New Roman" panose="02020603050405020304" pitchFamily="18" charset="0"/>
            </a:endParaRPr>
          </a:p>
          <a:p>
            <a:pPr marL="1257300" lvl="2" indent="-342900">
              <a:buFont typeface="Wingdings 3" charset="2"/>
              <a:buAutoNum type="arabicPeriod"/>
            </a:pPr>
            <a:r>
              <a:rPr lang="en-US" sz="1600" dirty="0" err="1">
                <a:solidFill>
                  <a:srgbClr val="002060"/>
                </a:solidFill>
                <a:latin typeface="Times New Roman" panose="02020603050405020304" pitchFamily="18" charset="0"/>
                <a:cs typeface="Times New Roman" panose="02020603050405020304" pitchFamily="18" charset="0"/>
              </a:rPr>
              <a:t>Nhận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mô</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CNN</a:t>
            </a:r>
            <a:r>
              <a:rPr lang="en-US" sz="1600" dirty="0" smtClean="0">
                <a:solidFill>
                  <a:srgbClr val="002060"/>
                </a:solidFill>
                <a:latin typeface="Times New Roman" panose="02020603050405020304" pitchFamily="18" charset="0"/>
                <a:cs typeface="Times New Roman" panose="02020603050405020304" pitchFamily="18" charset="0"/>
              </a:rPr>
              <a:t>:</a:t>
            </a:r>
          </a:p>
          <a:p>
            <a:pPr marL="1371600" lvl="3" indent="0">
              <a:buNone/>
            </a:pPr>
            <a:r>
              <a:rPr lang="en-US" sz="1400" dirty="0">
                <a:hlinkClick r:id="rId4"/>
              </a:rPr>
              <a:t>https://</a:t>
            </a:r>
            <a:r>
              <a:rPr lang="en-US" sz="1400" dirty="0" smtClean="0">
                <a:hlinkClick r:id="rId4"/>
              </a:rPr>
              <a:t>www.kaggle.com/ethernext/brain-tumour-detection-with-cnn-96-accuracy/execution</a:t>
            </a:r>
            <a:endParaRPr lang="en-US" sz="1400" dirty="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sz="1600" dirty="0" err="1">
                <a:solidFill>
                  <a:srgbClr val="002060"/>
                </a:solidFill>
                <a:latin typeface="Times New Roman" panose="02020603050405020304" pitchFamily="18" charset="0"/>
                <a:cs typeface="Times New Roman" panose="02020603050405020304" pitchFamily="18" charset="0"/>
              </a:rPr>
              <a:t>Nhận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mô</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Mask R-CNN</a:t>
            </a:r>
          </a:p>
          <a:p>
            <a:pPr marL="1371600" lvl="3" indent="0">
              <a:buNone/>
            </a:pPr>
            <a:r>
              <a:rPr lang="en-US" sz="1400" dirty="0">
                <a:hlinkClick r:id="rId5"/>
              </a:rPr>
              <a:t>https://</a:t>
            </a:r>
            <a:r>
              <a:rPr lang="en-US" sz="1400" dirty="0" smtClean="0">
                <a:hlinkClick r:id="rId5"/>
              </a:rPr>
              <a:t>www.kaggle.com/ruslankl/brain-tumor-detection-v2-0-mask-r-cnn</a:t>
            </a:r>
            <a:endParaRPr lang="en-US" sz="1400"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FastAI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a:solidFill>
                  <a:srgbClr val="002060"/>
                </a:solidFill>
                <a:latin typeface="Times New Roman" panose="02020603050405020304" pitchFamily="18" charset="0"/>
                <a:cs typeface="Times New Roman" panose="02020603050405020304" pitchFamily="18" charset="0"/>
              </a:rPr>
              <a:t>	</a:t>
            </a:r>
            <a:r>
              <a:rPr lang="en-US" sz="1600" dirty="0">
                <a:hlinkClick r:id="rId6"/>
              </a:rPr>
              <a:t>https://</a:t>
            </a:r>
            <a:r>
              <a:rPr lang="en-US" sz="1600" dirty="0" smtClean="0">
                <a:hlinkClick r:id="rId6"/>
              </a:rPr>
              <a:t>www.kaggle.com/sanikamhadgut/brain-tumor-recognition-using </a:t>
            </a:r>
            <a:r>
              <a:rPr lang="en-US" sz="1600" dirty="0" err="1" smtClean="0">
                <a:hlinkClick r:id="rId6"/>
              </a:rPr>
              <a:t>fastai</a:t>
            </a:r>
            <a:r>
              <a:rPr lang="en-US" sz="1600" dirty="0" smtClean="0">
                <a:hlinkClick r:id="rId6"/>
              </a:rPr>
              <a:t>/notebook</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356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44864"/>
            <a:ext cx="10027453" cy="526246"/>
          </a:xfrm>
        </p:spPr>
        <p:txBody>
          <a:bodyPr>
            <a:normAutofit/>
          </a:bodyPr>
          <a:lstStyle/>
          <a:p>
            <a:pPr lvl="1">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hương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xử</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4" y="1866351"/>
            <a:ext cx="9270708" cy="41008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khỏi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theo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tìm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bao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Thresholding</a:t>
            </a:r>
            <a:endParaRPr lang="en-US" b="1"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dirty="0">
                <a:hlinkClick r:id="rId3"/>
              </a:rPr>
              <a:t>https://docs.opencv.org/master/d7/d4d/tutorial_py_thresholding.html</a:t>
            </a:r>
            <a:endParaRPr lang="en-US" b="1"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thủ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VGG </a:t>
            </a:r>
            <a:r>
              <a:rPr lang="en-US" b="1" dirty="0">
                <a:solidFill>
                  <a:srgbClr val="002060"/>
                </a:solidFill>
                <a:latin typeface="Times New Roman" panose="02020603050405020304" pitchFamily="18" charset="0"/>
                <a:cs typeface="Times New Roman" panose="02020603050405020304" pitchFamily="18" charset="0"/>
              </a:rPr>
              <a:t>Image Annotator (VIA</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hợp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rPr>
              <a:t>Mask R-CNN</a:t>
            </a:r>
          </a:p>
          <a:p>
            <a:pPr marL="1257300" lvl="2" indent="-342900">
              <a:buAutoNum type="arabicPeriod"/>
            </a:pP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176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gốc</a:t>
            </a:r>
            <a:r>
              <a:rPr lang="en-US" dirty="0">
                <a:solidFill>
                  <a:srgbClr val="002060"/>
                </a:solidFill>
                <a:latin typeface="Times New Roman" panose="02020603050405020304" pitchFamily="18" charset="0"/>
                <a:cs typeface="Times New Roman" panose="02020603050405020304" pitchFamily="18" charset="0"/>
              </a:rPr>
              <a:t> AI(Artificial 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quan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về</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pháp</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MRI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2328653"/>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You </a:t>
            </a:r>
            <a:r>
              <a:rPr lang="en-US" dirty="0">
                <a:solidFill>
                  <a:srgbClr val="002060"/>
                </a:solidFill>
                <a:latin typeface="Times New Roman" panose="02020603050405020304" pitchFamily="18" charset="0"/>
                <a:cs typeface="Times New Roman" panose="02020603050405020304" pitchFamily="18" charset="0"/>
              </a:rPr>
              <a:t>Only Look Once (YOLO</a:t>
            </a:r>
            <a:r>
              <a:rPr lang="en-US" dirty="0" smtClean="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là một trong những thuật toán phổ biến trong phát hiện đối tượng được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YOLO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ưu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điểm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a:t>
            </a:r>
            <a:r>
              <a:rPr lang="en-US" dirty="0" err="1" smtClean="0">
                <a:solidFill>
                  <a:srgbClr val="002060"/>
                </a:solidFill>
                <a:latin typeface="Times New Roman" panose="02020603050405020304" pitchFamily="18" charset="0"/>
                <a:cs typeface="Times New Roman" panose="02020603050405020304" pitchFamily="18" charset="0"/>
              </a:rPr>
              <a: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cực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nhanh</a:t>
            </a:r>
            <a:r>
              <a:rPr lang="en-US" dirty="0" smtClean="0">
                <a:solidFill>
                  <a:srgbClr val="002060"/>
                </a:solidFill>
                <a:latin typeface="Times New Roman" panose="02020603050405020304" pitchFamily="18" charset="0"/>
                <a:cs typeface="Times New Roman" panose="02020603050405020304" pitchFamily="18" charset="0"/>
              </a:rPr>
              <a:t> ( </a:t>
            </a:r>
            <a:r>
              <a:rPr lang="en-US" dirty="0" err="1" smtClean="0">
                <a:solidFill>
                  <a:srgbClr val="002060"/>
                </a:solidFill>
                <a:latin typeface="Times New Roman" panose="02020603050405020304" pitchFamily="18" charset="0"/>
                <a:cs typeface="Times New Roman" panose="02020603050405020304" pitchFamily="18" charset="0"/>
              </a:rPr>
              <a:t>tối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thiểu</a:t>
            </a:r>
            <a:r>
              <a:rPr lang="en-US" dirty="0" smtClean="0">
                <a:solidFill>
                  <a:srgbClr val="002060"/>
                </a:solidFill>
                <a:latin typeface="Times New Roman" panose="02020603050405020304" pitchFamily="18" charset="0"/>
                <a:cs typeface="Times New Roman" panose="02020603050405020304" pitchFamily="18" charset="0"/>
              </a:rPr>
              <a:t> 45rame/s)</a:t>
            </a:r>
          </a:p>
          <a:p>
            <a:pPr lvl="1">
              <a:buFont typeface="Arial" panose="020B0604020202020204" pitchFamily="34" charset="0"/>
              <a:buChar char="•"/>
            </a:pPr>
            <a:r>
              <a:rPr lang="en-US" dirty="0" err="1" smtClean="0">
                <a:solidFill>
                  <a:srgbClr val="002060"/>
                </a:solidFill>
                <a:latin typeface="Times New Roman" panose="02020603050405020304" pitchFamily="18" charset="0"/>
                <a:cs typeface="Times New Roman" panose="02020603050405020304" pitchFamily="18" charset="0"/>
              </a:rPr>
              <a:t>Nhược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điểm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khi</a:t>
            </a:r>
            <a:r>
              <a:rPr lang="en-US" dirty="0" smtClean="0">
                <a:solidFill>
                  <a:srgbClr val="002060"/>
                </a:solidFill>
                <a:latin typeface="Times New Roman" panose="02020603050405020304" pitchFamily="18" charset="0"/>
                <a:cs typeface="Times New Roman" panose="02020603050405020304" pitchFamily="18" charset="0"/>
              </a:rPr>
              <a:t> detect </a:t>
            </a:r>
            <a:r>
              <a:rPr lang="en-US" dirty="0" err="1" smtClean="0">
                <a:solidFill>
                  <a:srgbClr val="002060"/>
                </a:solidFill>
                <a:latin typeface="Times New Roman" panose="02020603050405020304" pitchFamily="18" charset="0"/>
                <a:cs typeface="Times New Roman" panose="02020603050405020304" pitchFamily="18" charset="0"/>
              </a:rPr>
              <a:t>những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đối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càng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càng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giảm</a:t>
            </a: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descr="https://pyimagesearch.com/wp-content/uploads/2018/11/yolo_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216" y="3799913"/>
            <a:ext cx="3788167" cy="19939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47" y="3656627"/>
            <a:ext cx="4559365" cy="2137202"/>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867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44864"/>
            <a:ext cx="10027453" cy="526246"/>
          </a:xfrm>
        </p:spPr>
        <p:txBody>
          <a:bodyPr>
            <a:normAutofit/>
          </a:bodyPr>
          <a:lstStyle/>
          <a:p>
            <a:pPr lvl="1">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P</a:t>
            </a:r>
            <a:r>
              <a:rPr lang="en-US" sz="2400" dirty="0" smtClean="0">
                <a:solidFill>
                  <a:srgbClr val="002060"/>
                </a:solidFill>
                <a:latin typeface="Times New Roman" panose="02020603050405020304" pitchFamily="18" charset="0"/>
                <a:cs typeface="Times New Roman" panose="02020603050405020304" pitchFamily="18" charset="0"/>
              </a:rPr>
              <a:t>hương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YOLO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3" y="1899747"/>
            <a:ext cx="9644271" cy="40675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tổn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thương</a:t>
            </a:r>
            <a:r>
              <a:rPr lang="en-US" sz="1600" dirty="0" smtClean="0">
                <a:solidFill>
                  <a:srgbClr val="002060"/>
                </a:solidFill>
                <a:latin typeface="Times New Roman" panose="02020603050405020304" pitchFamily="18" charset="0"/>
                <a:cs typeface="Times New Roman" panose="02020603050405020304" pitchFamily="18" charset="0"/>
              </a:rPr>
              <a:t> da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YOLO:</a:t>
            </a:r>
          </a:p>
          <a:p>
            <a:pPr marL="1257300" lvl="2" indent="-342900">
              <a:buAutoNum type="arabicPeriod"/>
            </a:pPr>
            <a:r>
              <a:rPr lang="en-US" sz="1600" dirty="0" smtClean="0">
                <a:solidFill>
                  <a:srgbClr val="002060"/>
                </a:solidFill>
                <a:latin typeface="Times New Roman" panose="02020603050405020304" pitchFamily="18" charset="0"/>
                <a:cs typeface="Times New Roman" panose="02020603050405020304" pitchFamily="18" charset="0"/>
              </a:rPr>
              <a:t>Tăng </a:t>
            </a:r>
            <a:r>
              <a:rPr lang="en-US" sz="1600" dirty="0" err="1" smtClean="0">
                <a:solidFill>
                  <a:srgbClr val="002060"/>
                </a:solidFill>
                <a:latin typeface="Times New Roman" panose="02020603050405020304" pitchFamily="18" charset="0"/>
                <a:cs typeface="Times New Roman" panose="02020603050405020304" pitchFamily="18" charset="0"/>
              </a:rPr>
              <a:t>cường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quét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YOLO</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sz="1400" dirty="0">
                <a:hlinkClick r:id="rId3"/>
              </a:rPr>
              <a:t>https://www.ncbi.nlm.nih.gov/pmc/articles/PMC7085309/</a:t>
            </a:r>
            <a:endParaRPr lang="en-US" sz="1400" dirty="0" smtClean="0">
              <a:solidFill>
                <a:srgbClr val="002060"/>
              </a:solidFill>
              <a:latin typeface="Times New Roman" panose="02020603050405020304" pitchFamily="18" charset="0"/>
              <a:cs typeface="Times New Roman" panose="02020603050405020304" pitchFamily="18" charset="0"/>
            </a:endParaRPr>
          </a:p>
          <a:p>
            <a:pPr marL="1257300" lvl="2" indent="-342900">
              <a:buFont typeface="Wingdings 3" charset="2"/>
              <a:buAutoNum type="arabicPeriod"/>
            </a:pPr>
            <a:r>
              <a:rPr lang="vi-VN" sz="1600" dirty="0">
                <a:solidFill>
                  <a:srgbClr val="002060"/>
                </a:solidFill>
                <a:latin typeface="Times New Roman" panose="02020603050405020304" pitchFamily="18" charset="0"/>
                <a:cs typeface="Times New Roman" panose="02020603050405020304" pitchFamily="18" charset="0"/>
              </a:rPr>
              <a:t>Phân đoạn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tổn </a:t>
            </a:r>
            <a:r>
              <a:rPr lang="vi-VN" sz="1600" dirty="0">
                <a:solidFill>
                  <a:srgbClr val="002060"/>
                </a:solidFill>
                <a:latin typeface="Times New Roman" panose="02020603050405020304" pitchFamily="18" charset="0"/>
                <a:cs typeface="Times New Roman" panose="02020603050405020304" pitchFamily="18" charset="0"/>
              </a:rPr>
              <a:t>thương da trong hình ảnh </a:t>
            </a:r>
            <a:r>
              <a:rPr lang="en-US" sz="1600" dirty="0" err="1" smtClean="0">
                <a:solidFill>
                  <a:srgbClr val="002060"/>
                </a:solidFill>
                <a:latin typeface="Times New Roman" panose="02020603050405020304" pitchFamily="18" charset="0"/>
                <a:cs typeface="Times New Roman" panose="02020603050405020304" pitchFamily="18" charset="0"/>
              </a:rPr>
              <a:t>soi</a:t>
            </a:r>
            <a:r>
              <a:rPr lang="en-US" sz="1600" dirty="0" smtClean="0">
                <a:solidFill>
                  <a:srgbClr val="002060"/>
                </a:solidFill>
                <a:latin typeface="Times New Roman" panose="02020603050405020304" pitchFamily="18" charset="0"/>
                <a:cs typeface="Times New Roman" panose="02020603050405020304" pitchFamily="18" charset="0"/>
              </a:rPr>
              <a:t> da </a:t>
            </a:r>
            <a:r>
              <a:rPr lang="vi-VN" sz="1600" dirty="0" smtClean="0">
                <a:solidFill>
                  <a:srgbClr val="002060"/>
                </a:solidFill>
                <a:latin typeface="Times New Roman" panose="02020603050405020304" pitchFamily="18" charset="0"/>
                <a:cs typeface="Times New Roman" panose="02020603050405020304" pitchFamily="18" charset="0"/>
              </a:rPr>
              <a:t>kết </a:t>
            </a:r>
            <a:r>
              <a:rPr lang="vi-VN" sz="1600" dirty="0">
                <a:solidFill>
                  <a:srgbClr val="002060"/>
                </a:solidFill>
                <a:latin typeface="Times New Roman" panose="02020603050405020304" pitchFamily="18" charset="0"/>
                <a:cs typeface="Times New Roman" panose="02020603050405020304" pitchFamily="18" charset="0"/>
              </a:rPr>
              <a:t>hợp </a:t>
            </a:r>
            <a:r>
              <a:rPr lang="vi-VN" sz="1600" dirty="0" smtClean="0">
                <a:solidFill>
                  <a:srgbClr val="002060"/>
                </a:solidFill>
                <a:latin typeface="Times New Roman" panose="02020603050405020304" pitchFamily="18" charset="0"/>
                <a:cs typeface="Times New Roman" panose="02020603050405020304" pitchFamily="18" charset="0"/>
              </a:rPr>
              <a:t>thuật </a:t>
            </a:r>
            <a:r>
              <a:rPr lang="vi-VN" sz="1600" dirty="0">
                <a:solidFill>
                  <a:srgbClr val="002060"/>
                </a:solidFill>
                <a:latin typeface="Times New Roman" panose="02020603050405020304" pitchFamily="18" charset="0"/>
                <a:cs typeface="Times New Roman" panose="02020603050405020304" pitchFamily="18" charset="0"/>
              </a:rPr>
              <a:t>toán YOLO và </a:t>
            </a:r>
            <a:r>
              <a:rPr lang="vi-VN" sz="1600" dirty="0" smtClean="0">
                <a:solidFill>
                  <a:srgbClr val="002060"/>
                </a:solidFill>
                <a:latin typeface="Times New Roman" panose="02020603050405020304" pitchFamily="18" charset="0"/>
                <a:cs typeface="Times New Roman" panose="02020603050405020304" pitchFamily="18" charset="0"/>
              </a:rPr>
              <a:t>GrabCut</a:t>
            </a:r>
            <a:r>
              <a:rPr lang="en-US" sz="1600" dirty="0" smtClean="0">
                <a:solidFill>
                  <a:srgbClr val="002060"/>
                </a:solidFill>
                <a:latin typeface="Times New Roman" panose="02020603050405020304" pitchFamily="18" charset="0"/>
                <a:cs typeface="Times New Roman" panose="02020603050405020304" pitchFamily="18" charset="0"/>
              </a:rPr>
              <a:t>:</a:t>
            </a:r>
          </a:p>
          <a:p>
            <a:pPr marL="1371600" lvl="3" indent="0">
              <a:buNone/>
            </a:pPr>
            <a:r>
              <a:rPr lang="en-US" sz="1400" u="sng" dirty="0">
                <a:solidFill>
                  <a:schemeClr val="accent1"/>
                </a:solidFill>
                <a:latin typeface="Times New Roman" panose="02020603050405020304" pitchFamily="18" charset="0"/>
                <a:cs typeface="Times New Roman" panose="02020603050405020304" pitchFamily="18" charset="0"/>
              </a:rPr>
              <a:t>https://www.mdpi.com/2075-4418/9/3/72/pdf</a:t>
            </a:r>
          </a:p>
        </p:txBody>
      </p:sp>
    </p:spTree>
    <p:extLst>
      <p:ext uri="{BB962C8B-B14F-4D97-AF65-F5344CB8AC3E}">
        <p14:creationId xmlns:p14="http://schemas.microsoft.com/office/powerpoint/2010/main" val="181451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5"/>
            <a:ext cx="9644270" cy="268966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Detector- Object Detection (</a:t>
            </a:r>
            <a:r>
              <a:rPr lang="en-US" sz="1600" dirty="0" smtClean="0">
                <a:solidFill>
                  <a:srgbClr val="002060"/>
                </a:solidFill>
                <a:latin typeface="Times New Roman" panose="02020603050405020304" pitchFamily="18" charset="0"/>
                <a:cs typeface="Times New Roman" panose="02020603050405020304" pitchFamily="18" charset="0"/>
              </a:rPr>
              <a:t>SSD):</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SSD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detect object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single deep neural </a:t>
            </a:r>
            <a:r>
              <a:rPr lang="en-US" sz="1600" dirty="0" smtClean="0">
                <a:solidFill>
                  <a:srgbClr val="002060"/>
                </a:solidFill>
                <a:latin typeface="Times New Roman" panose="02020603050405020304" pitchFamily="18" charset="0"/>
                <a:cs typeface="Times New Roman" panose="02020603050405020304" pitchFamily="18" charset="0"/>
              </a:rPr>
              <a:t>network</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SSD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ưu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điểm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traning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tích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hợp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r>
              <a:rPr lang="en-US" sz="1600" dirty="0" smtClean="0">
                <a:solidFill>
                  <a:srgbClr val="002060"/>
                </a:solidFill>
                <a:latin typeface="Times New Roman" panose="02020603050405020304" pitchFamily="18" charset="0"/>
                <a:cs typeface="Times New Roman" panose="02020603050405020304" pitchFamily="18" charset="0"/>
              </a:rPr>
              <a:t> </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290" name="Picture 2" descr="Image for post"/>
          <p:cNvPicPr>
            <a:picLocks noChangeAspect="1" noChangeArrowheads="1"/>
          </p:cNvPicPr>
          <p:nvPr/>
        </p:nvPicPr>
        <p:blipFill rotWithShape="1">
          <a:blip r:embed="rId3">
            <a:extLst>
              <a:ext uri="{28A0092B-C50C-407E-A947-70E740481C1C}">
                <a14:useLocalDpi xmlns:a14="http://schemas.microsoft.com/office/drawing/2010/main" val="0"/>
              </a:ext>
            </a:extLst>
          </a:blip>
          <a:srcRect l="4066" t="11002" r="-622" b="9914"/>
          <a:stretch/>
        </p:blipFill>
        <p:spPr bwMode="auto">
          <a:xfrm>
            <a:off x="1347285" y="2944899"/>
            <a:ext cx="4460538" cy="178421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for post"/>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25055" y="3034635"/>
            <a:ext cx="3695151" cy="1839873"/>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290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644270" cy="4899657"/>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Phân</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loại</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loại</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khối</a:t>
            </a:r>
            <a:r>
              <a:rPr lang="en-US" sz="2400" dirty="0" smtClean="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khác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nhau</a:t>
            </a:r>
            <a:r>
              <a:rPr lang="en-US" sz="2400" dirty="0" smtClean="0">
                <a:solidFill>
                  <a:srgbClr val="002060"/>
                </a:solidFill>
                <a:latin typeface="Times New Roman" panose="02020603050405020304" pitchFamily="18" charset="0"/>
                <a:cs typeface="Times New Roman" panose="02020603050405020304" pitchFamily="18" charset="0"/>
              </a:rPr>
              <a:t>:</a:t>
            </a:r>
          </a:p>
          <a:p>
            <a:pPr marL="457200" lvl="1" indent="0">
              <a:buNone/>
            </a:pP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được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thành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như</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(meningioma tumor</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đệm</a:t>
            </a:r>
            <a:r>
              <a:rPr lang="en-US" sz="1600" dirty="0" smtClean="0">
                <a:solidFill>
                  <a:srgbClr val="002060"/>
                </a:solidFill>
                <a:latin typeface="Times New Roman" panose="02020603050405020304" pitchFamily="18" charset="0"/>
                <a:cs typeface="Times New Roman" panose="02020603050405020304" pitchFamily="18" charset="0"/>
              </a:rPr>
              <a:t>(gliomas</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tumor):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đệm</a:t>
            </a:r>
            <a:r>
              <a:rPr lang="en-US" sz="1600" dirty="0">
                <a:solidFill>
                  <a:srgbClr val="002060"/>
                </a:solidFill>
                <a:latin typeface="Times New Roman" panose="02020603050405020304" pitchFamily="18" charset="0"/>
                <a:cs typeface="Times New Roman" panose="02020603050405020304" pitchFamily="18" charset="0"/>
              </a:rPr>
              <a:t> (glial </a:t>
            </a:r>
            <a:r>
              <a:rPr lang="en-US" sz="1600" dirty="0" smtClean="0">
                <a:solidFill>
                  <a:srgbClr val="002060"/>
                </a:solidFill>
                <a:latin typeface="Times New Roman" panose="02020603050405020304" pitchFamily="18" charset="0"/>
                <a:cs typeface="Times New Roman" panose="02020603050405020304" pitchFamily="18" charset="0"/>
              </a:rPr>
              <a:t>cells),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sao</a:t>
            </a:r>
            <a:r>
              <a:rPr lang="en-US" sz="1600" dirty="0" smtClean="0">
                <a:solidFill>
                  <a:srgbClr val="002060"/>
                </a:solidFill>
                <a:latin typeface="Times New Roman" panose="02020603050405020304" pitchFamily="18" charset="0"/>
                <a:cs typeface="Times New Roman" panose="02020603050405020304" pitchFamily="18" charset="0"/>
              </a:rPr>
              <a:t>,</a:t>
            </a:r>
            <a:r>
              <a:rPr lang="en-US" sz="1600" dirty="0">
                <a:solidFill>
                  <a:srgbClr val="002060"/>
                </a:solidFill>
                <a:latin typeface="Times New Roman" panose="02020603050405020304" pitchFamily="18" charset="0"/>
                <a:cs typeface="Times New Roman" panose="02020603050405020304" pitchFamily="18" charset="0"/>
              </a:rPr>
              <a:t> Glioma </a:t>
            </a:r>
            <a:r>
              <a:rPr lang="en-US" sz="1600" dirty="0" err="1">
                <a:solidFill>
                  <a:srgbClr val="002060"/>
                </a:solidFill>
                <a:latin typeface="Times New Roman" panose="02020603050405020304" pitchFamily="18" charset="0"/>
                <a:cs typeface="Times New Roman" panose="02020603050405020304" pitchFamily="18" charset="0"/>
              </a:rPr>
              <a:t>thân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Oligodendroglioma</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a:t>
            </a:r>
            <a:r>
              <a:rPr lang="en-US" sz="1600" dirty="0" err="1" smtClean="0">
                <a:solidFill>
                  <a:srgbClr val="002060"/>
                </a:solidFill>
                <a:latin typeface="Times New Roman" panose="02020603050405020304" pitchFamily="18" charset="0"/>
                <a:cs typeface="Times New Roman" panose="02020603050405020304" pitchFamily="18" charset="0"/>
              </a:rPr>
              <a: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yên(pituitary </a:t>
            </a:r>
            <a:r>
              <a:rPr lang="en-US" sz="1600" dirty="0">
                <a:solidFill>
                  <a:srgbClr val="002060"/>
                </a:solidFill>
                <a:latin typeface="Times New Roman" panose="02020603050405020304" pitchFamily="18" charset="0"/>
                <a:cs typeface="Times New Roman" panose="02020603050405020304" pitchFamily="18" charset="0"/>
              </a:rPr>
              <a:t>tumor):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tuyến</a:t>
            </a:r>
            <a:r>
              <a:rPr lang="en-US" sz="1600" dirty="0" smtClean="0">
                <a:solidFill>
                  <a:srgbClr val="002060"/>
                </a:solidFill>
                <a:latin typeface="Times New Roman" panose="02020603050405020304" pitchFamily="18" charset="0"/>
                <a:cs typeface="Times New Roman" panose="02020603050405020304" pitchFamily="18" charset="0"/>
              </a:rPr>
              <a:t> yên</a:t>
            </a:r>
          </a:p>
          <a:p>
            <a:pPr lvl="2">
              <a:buFont typeface="Wingdings" panose="05000000000000000000" pitchFamily="2" charset="2"/>
              <a:buChar char="ü"/>
            </a:pPr>
            <a:r>
              <a:rPr lang="nl-NL" sz="1600" dirty="0">
                <a:solidFill>
                  <a:srgbClr val="002060"/>
                </a:solidFill>
                <a:latin typeface="Times New Roman" panose="02020603050405020304" pitchFamily="18" charset="0"/>
                <a:cs typeface="Times New Roman" panose="02020603050405020304" pitchFamily="18" charset="0"/>
              </a:rPr>
              <a:t>U</a:t>
            </a:r>
            <a:r>
              <a:rPr lang="nl-NL" sz="1600" dirty="0" smtClean="0">
                <a:solidFill>
                  <a:srgbClr val="002060"/>
                </a:solidFill>
                <a:latin typeface="Times New Roman" panose="02020603050405020304" pitchFamily="18" charset="0"/>
                <a:cs typeface="Times New Roman" panose="02020603050405020304" pitchFamily="18" charset="0"/>
              </a:rPr>
              <a:t> </a:t>
            </a:r>
            <a:r>
              <a:rPr lang="nl-NL" sz="1600" dirty="0">
                <a:solidFill>
                  <a:srgbClr val="002060"/>
                </a:solidFill>
                <a:latin typeface="Times New Roman" panose="02020603050405020304" pitchFamily="18" charset="0"/>
                <a:cs typeface="Times New Roman" panose="02020603050405020304" pitchFamily="18" charset="0"/>
              </a:rPr>
              <a:t>thần kinh thính </a:t>
            </a:r>
            <a:r>
              <a:rPr lang="nl-NL" sz="1600" dirty="0" smtClean="0">
                <a:solidFill>
                  <a:srgbClr val="002060"/>
                </a:solidFill>
                <a:latin typeface="Times New Roman" panose="02020603050405020304" pitchFamily="18" charset="0"/>
                <a:cs typeface="Times New Roman" panose="02020603050405020304" pitchFamily="18" charset="0"/>
              </a:rPr>
              <a:t>giác( </a:t>
            </a: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khởi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 ở </a:t>
            </a:r>
            <a:r>
              <a:rPr lang="en-US" sz="1600" dirty="0" err="1" smtClean="0">
                <a:solidFill>
                  <a:srgbClr val="002060"/>
                </a:solidFill>
                <a:latin typeface="Times New Roman" panose="02020603050405020304" pitchFamily="18" charset="0"/>
                <a:cs typeface="Times New Roman" panose="02020603050405020304" pitchFamily="18" charset="0"/>
              </a:rPr>
              <a:t>vị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gần</a:t>
            </a:r>
            <a:r>
              <a:rPr lang="en-US" sz="1600" dirty="0" smtClean="0">
                <a:solidFill>
                  <a:srgbClr val="002060"/>
                </a:solidFill>
                <a:latin typeface="Times New Roman" panose="02020603050405020304" pitchFamily="18" charset="0"/>
                <a:cs typeface="Times New Roman" panose="02020603050405020304" pitchFamily="18" charset="0"/>
              </a:rPr>
              <a:t> tai</a:t>
            </a: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sọ</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hầu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đáy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yên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pt-BR" sz="1600" dirty="0">
                <a:solidFill>
                  <a:srgbClr val="002060"/>
                </a:solidFill>
                <a:latin typeface="Times New Roman" panose="02020603050405020304" pitchFamily="18" charset="0"/>
                <a:cs typeface="Times New Roman" panose="02020603050405020304" pitchFamily="18" charset="0"/>
              </a:rPr>
              <a:t>U tế bào mầm của </a:t>
            </a:r>
            <a:r>
              <a:rPr lang="pt-BR" sz="1600" dirty="0" smtClean="0">
                <a:solidFill>
                  <a:srgbClr val="002060"/>
                </a:solidFill>
                <a:latin typeface="Times New Roman" panose="02020603050405020304" pitchFamily="18" charset="0"/>
                <a:cs typeface="Times New Roman" panose="02020603050405020304" pitchFamily="18" charset="0"/>
              </a:rPr>
              <a:t>não: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ở </a:t>
            </a:r>
            <a:r>
              <a:rPr lang="vi-VN" sz="1600" dirty="0">
                <a:solidFill>
                  <a:srgbClr val="002060"/>
                </a:solidFill>
                <a:latin typeface="Times New Roman" panose="02020603050405020304" pitchFamily="18" charset="0"/>
                <a:cs typeface="Times New Roman" panose="02020603050405020304" pitchFamily="18" charset="0"/>
              </a:rPr>
              <a:t>đường giữa não thất 3 (vùng tuyến tùng, vùng trên yên) đôi khi cũng có thể ở vùng nền sọ và nhân vùng đồi thị.</a:t>
            </a:r>
            <a:endParaRPr lang="pt-BR"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tùng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165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644270" cy="4899657"/>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Phân</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loại</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loại</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khối</a:t>
            </a:r>
            <a:r>
              <a:rPr lang="en-US" sz="2400" dirty="0" smtClean="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khác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nhau</a:t>
            </a:r>
            <a:r>
              <a:rPr lang="en-US" sz="2400" dirty="0" smtClean="0">
                <a:solidFill>
                  <a:srgbClr val="00206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sz="2200" dirty="0" err="1" smtClean="0">
                <a:solidFill>
                  <a:srgbClr val="002060"/>
                </a:solidFill>
                <a:latin typeface="Times New Roman" panose="02020603050405020304" pitchFamily="18" charset="0"/>
                <a:cs typeface="Times New Roman" panose="02020603050405020304" pitchFamily="18" charset="0"/>
              </a:rPr>
              <a:t>Việc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biệt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sẽ</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dựa</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trên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đặc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điểm</a:t>
            </a:r>
            <a:r>
              <a:rPr lang="en-US" sz="2200" dirty="0" smtClean="0">
                <a:solidFill>
                  <a:srgbClr val="002060"/>
                </a:solidFill>
                <a:latin typeface="Times New Roman" panose="02020603050405020304" pitchFamily="18" charset="0"/>
                <a:cs typeface="Times New Roman" panose="02020603050405020304" pitchFamily="18" charset="0"/>
              </a:rPr>
              <a:t>:</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1. </a:t>
            </a:r>
            <a:r>
              <a:rPr lang="en-US" sz="1600" dirty="0" err="1">
                <a:solidFill>
                  <a:srgbClr val="002060"/>
                </a:solidFill>
                <a:latin typeface="Times New Roman" panose="02020603050405020304" pitchFamily="18" charset="0"/>
                <a:cs typeface="Times New Roman" panose="02020603050405020304" pitchFamily="18" charset="0"/>
              </a:rPr>
              <a:t>Vị</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2.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3. </a:t>
            </a:r>
            <a:r>
              <a:rPr lang="en-US" sz="1600" dirty="0" err="1">
                <a:solidFill>
                  <a:srgbClr val="002060"/>
                </a:solidFill>
                <a:latin typeface="Times New Roman" panose="02020603050405020304" pitchFamily="18" charset="0"/>
                <a:cs typeface="Times New Roman" panose="02020603050405020304" pitchFamily="18" charset="0"/>
              </a:rPr>
              <a:t>Đặc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U</a:t>
            </a:r>
          </a:p>
          <a:p>
            <a:pPr lvl="1">
              <a:buFont typeface="Wingdings" panose="05000000000000000000" pitchFamily="2" charset="2"/>
              <a:buChar char="§"/>
            </a:pPr>
            <a:r>
              <a:rPr lang="en-US" sz="2200" b="1" dirty="0" err="1">
                <a:solidFill>
                  <a:srgbClr val="002060"/>
                </a:solidFill>
                <a:latin typeface="Times New Roman" panose="02020603050405020304" pitchFamily="18" charset="0"/>
                <a:cs typeface="Times New Roman" panose="02020603050405020304" pitchFamily="18" charset="0"/>
              </a:rPr>
              <a:t>Phân</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biệt</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các</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loại</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khối</a:t>
            </a:r>
            <a:r>
              <a:rPr lang="en-US" sz="2200" b="1" dirty="0">
                <a:solidFill>
                  <a:srgbClr val="002060"/>
                </a:solidFill>
                <a:latin typeface="Times New Roman" panose="02020603050405020304" pitchFamily="18" charset="0"/>
                <a:cs typeface="Times New Roman" panose="02020603050405020304" pitchFamily="18" charset="0"/>
              </a:rPr>
              <a:t> U </a:t>
            </a:r>
            <a:r>
              <a:rPr lang="en-US" sz="2200" b="1" dirty="0" err="1">
                <a:solidFill>
                  <a:srgbClr val="002060"/>
                </a:solidFill>
                <a:latin typeface="Times New Roman" panose="02020603050405020304" pitchFamily="18" charset="0"/>
                <a:cs typeface="Times New Roman" panose="02020603050405020304" pitchFamily="18" charset="0"/>
              </a:rPr>
              <a:t>sử</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1. </a:t>
            </a:r>
            <a:r>
              <a:rPr lang="en-US" dirty="0" err="1" smtClean="0">
                <a:solidFill>
                  <a:srgbClr val="002060"/>
                </a:solidFill>
                <a:latin typeface="Times New Roman" panose="02020603050405020304" pitchFamily="18" charset="0"/>
                <a:cs typeface="Times New Roman" panose="02020603050405020304" pitchFamily="18" charset="0"/>
              </a:rPr>
              <a:t>Đ</a:t>
            </a:r>
            <a:r>
              <a:rPr lang="en-US" sz="1600" dirty="0" err="1" smtClean="0">
                <a:solidFill>
                  <a:srgbClr val="002060"/>
                </a:solidFill>
                <a:latin typeface="Times New Roman" panose="02020603050405020304" pitchFamily="18" charset="0"/>
                <a:cs typeface="Times New Roman" panose="02020603050405020304" pitchFamily="18" charset="0"/>
              </a:rPr>
              <a:t>ặc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thù</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máy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2.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biệt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vị</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a:t>
            </a:r>
            <a:r>
              <a:rPr lang="en-US" dirty="0" err="1" smtClean="0">
                <a:solidFill>
                  <a:srgbClr val="002060"/>
                </a:solidFill>
                <a:latin typeface="Times New Roman" panose="02020603050405020304" pitchFamily="18" charset="0"/>
                <a:cs typeface="Times New Roman" panose="02020603050405020304" pitchFamily="18" charset="0"/>
              </a:rPr>
              <a:t>hưng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tin </a:t>
            </a:r>
            <a:r>
              <a:rPr lang="en-US" dirty="0" err="1" smtClean="0">
                <a:solidFill>
                  <a:srgbClr val="002060"/>
                </a:solidFill>
                <a:latin typeface="Times New Roman" panose="02020603050405020304" pitchFamily="18" charset="0"/>
                <a:cs typeface="Times New Roman" panose="02020603050405020304" pitchFamily="18" charset="0"/>
              </a:rPr>
              <a:t>tưởng</a:t>
            </a:r>
            <a:r>
              <a:rPr lang="en-US" dirty="0" smtClean="0">
                <a:solidFill>
                  <a:srgbClr val="002060"/>
                </a:solidFill>
                <a:latin typeface="Times New Roman" panose="02020603050405020304" pitchFamily="18" charset="0"/>
                <a:cs typeface="Times New Roman" panose="02020603050405020304" pitchFamily="18" charset="0"/>
              </a:rPr>
              <a:t> do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lớn</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3.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kéo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tốn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nguyên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lực</a:t>
            </a:r>
            <a:r>
              <a:rPr lang="en-US" dirty="0" smtClean="0">
                <a:solidFill>
                  <a:srgbClr val="002060"/>
                </a:solidFill>
                <a:latin typeface="Times New Roman" panose="02020603050405020304" pitchFamily="18" charset="0"/>
                <a:cs typeface="Times New Roman" panose="02020603050405020304" pitchFamily="18" charset="0"/>
              </a:rPr>
              <a:t>. </a:t>
            </a:r>
            <a:endParaRPr lang="en-US"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4.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AI </a:t>
            </a:r>
            <a:r>
              <a:rPr lang="en-US" dirty="0" err="1" smtClean="0">
                <a:solidFill>
                  <a:srgbClr val="002060"/>
                </a:solidFill>
                <a:latin typeface="Times New Roman" panose="02020603050405020304" pitchFamily="18" charset="0"/>
                <a:cs typeface="Times New Roman" panose="02020603050405020304" pitchFamily="18" charset="0"/>
              </a:rPr>
              <a:t>chỉ</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1 </a:t>
            </a:r>
            <a:r>
              <a:rPr lang="en-US" dirty="0" err="1" smtClean="0">
                <a:solidFill>
                  <a:srgbClr val="002060"/>
                </a:solidFill>
                <a:latin typeface="Times New Roman" panose="02020603050405020304" pitchFamily="18" charset="0"/>
                <a:cs typeface="Times New Roman" panose="02020603050405020304" pitchFamily="18" charset="0"/>
              </a:rPr>
              <a:t>phần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định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vẫn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y </a:t>
            </a:r>
            <a:r>
              <a:rPr lang="en-US" dirty="0" err="1" smtClean="0">
                <a:solidFill>
                  <a:srgbClr val="002060"/>
                </a:solidFill>
                <a:latin typeface="Times New Roman" panose="02020603050405020304" pitchFamily="18" charset="0"/>
                <a:cs typeface="Times New Roman" panose="02020603050405020304" pitchFamily="18" charset="0"/>
              </a:rPr>
              <a:t>bác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kinh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nghiệm</a:t>
            </a: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398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020293"/>
                <a:ext cx="9644270" cy="378819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object</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b="1" dirty="0" smtClean="0">
                    <a:solidFill>
                      <a:srgbClr val="002060"/>
                    </a:solidFill>
                  </a:rPr>
                  <a:t>						</a:t>
                </a:r>
                <a14:m>
                  <m:oMath xmlns:m="http://schemas.openxmlformats.org/officeDocument/2006/math">
                    <m:r>
                      <m:rPr>
                        <m:nor/>
                      </m:rPr>
                      <a:rPr lang="en-US" b="1" dirty="0" smtClean="0">
                        <a:solidFill>
                          <a:srgbClr val="002060"/>
                        </a:solidFill>
                      </a:rPr>
                      <m:t>Accuracy</m:t>
                    </m:r>
                    <m:r>
                      <a:rPr lang="en-US" b="1" i="1" smtClean="0">
                        <a:solidFill>
                          <a:srgbClr val="002060"/>
                        </a:solidFill>
                        <a:latin typeface="Cambria Math" panose="02040503050406030204" pitchFamily="18" charset="0"/>
                      </a:rPr>
                      <m:t>=</m:t>
                    </m:r>
                    <m:f>
                      <m:fPr>
                        <m:ctrlPr>
                          <a:rPr lang="en-US" b="1" i="1" smtClean="0">
                            <a:solidFill>
                              <a:srgbClr val="002060"/>
                            </a:solidFill>
                            <a:latin typeface="Cambria Math" panose="02040503050406030204" pitchFamily="18" charset="0"/>
                          </a:rPr>
                        </m:ctrlPr>
                      </m:fPr>
                      <m:num>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correct</m:t>
                        </m:r>
                      </m:num>
                      <m:den>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total</m:t>
                        </m:r>
                      </m:den>
                    </m:f>
                  </m:oMath>
                </a14:m>
                <a:r>
                  <a:rPr lang="en-US" b="1" dirty="0" smtClean="0">
                    <a:solidFill>
                      <a:srgbClr val="002060"/>
                    </a:solidFill>
                  </a:rPr>
                  <a:t>×100</a:t>
                </a:r>
                <a:r>
                  <a:rPr lang="en-US" b="1" dirty="0">
                    <a:solidFill>
                      <a:srgbClr val="002060"/>
                    </a:solidFill>
                  </a:rPr>
                  <a:t>%</a:t>
                </a:r>
                <a:r>
                  <a:rPr lang="en-US" dirty="0"/>
                  <a:t/>
                </a:r>
                <a:br>
                  <a:rPr lang="en-US" dirty="0"/>
                </a:br>
                <a:endParaRPr lang="en-US" dirty="0" smtClean="0"/>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đó</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N_correct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L</a:t>
                </a:r>
                <a:r>
                  <a:rPr lang="en-US" dirty="0" smtClean="0">
                    <a:solidFill>
                      <a:srgbClr val="002060"/>
                    </a:solidFill>
                    <a:latin typeface="Times New Roman" panose="02020603050405020304" pitchFamily="18" charset="0"/>
                    <a:cs typeface="Times New Roman" panose="02020603050405020304" pitchFamily="18" charset="0"/>
                  </a:rPr>
                  <a:t>à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đoán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N_total</a:t>
                </a:r>
                <a:r>
                  <a:rPr lang="en-US" dirty="0" smtClean="0">
                    <a:solidFill>
                      <a:srgbClr val="002060"/>
                    </a:solidFill>
                    <a:latin typeface="Times New Roman" panose="02020603050405020304" pitchFamily="18" charset="0"/>
                    <a:cs typeface="Times New Roman" panose="02020603050405020304" pitchFamily="18" charset="0"/>
                  </a:rPr>
                  <a:t>: Là </a:t>
                </a: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dùng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test</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020293"/>
                <a:ext cx="9644270" cy="3788190"/>
              </a:xfrm>
              <a:blipFill>
                <a:blip r:embed="rId2"/>
                <a:stretch>
                  <a:fillRect t="-128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54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15" y="179576"/>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4858" y="791825"/>
            <a:ext cx="9644270" cy="197569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object</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 YOLO &gt; SSD &gt; Faster R-CNN</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Faster R-CNN &gt; SSD&gt; YOLO</a:t>
            </a:r>
          </a:p>
          <a:p>
            <a:pPr lvl="1">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35128" y="6309561"/>
            <a:ext cx="6297612" cy="365125"/>
          </a:xfrm>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777652" y="2411012"/>
            <a:ext cx="4857329" cy="2636642"/>
            <a:chOff x="5754415" y="2418678"/>
            <a:chExt cx="5275268" cy="2496241"/>
          </a:xfrm>
        </p:grpSpPr>
        <p:pic>
          <p:nvPicPr>
            <p:cNvPr id="8194" name="Picture 2" descr="http://cv-tricks.com/wp-content/uploads/2017/12/Various-detectors-2.jpg"/>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933" r="-348" b="9586"/>
            <a:stretch/>
          </p:blipFill>
          <p:spPr bwMode="auto">
            <a:xfrm>
              <a:off x="6210279" y="2418678"/>
              <a:ext cx="4819404" cy="2496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5436916" y="3817572"/>
              <a:ext cx="928157" cy="293159"/>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grpSp>
      <p:grpSp>
        <p:nvGrpSpPr>
          <p:cNvPr id="13" name="Group 12"/>
          <p:cNvGrpSpPr/>
          <p:nvPr/>
        </p:nvGrpSpPr>
        <p:grpSpPr>
          <a:xfrm>
            <a:off x="5784796" y="2270184"/>
            <a:ext cx="3985842" cy="2380644"/>
            <a:chOff x="5579387" y="2397932"/>
            <a:chExt cx="4183050" cy="2379022"/>
          </a:xfrm>
        </p:grpSpPr>
        <p:pic>
          <p:nvPicPr>
            <p:cNvPr id="8196" name="Picture 4" descr="http://cv-tricks.com/wp-content/uploads/2017/12/Size-wise-comparison-of-various-detectors.png"/>
            <p:cNvPicPr>
              <a:picLocks noChangeAspect="1" noChangeArrowheads="1"/>
            </p:cNvPicPr>
            <p:nvPr/>
          </p:nvPicPr>
          <p:blipFill rotWithShape="1">
            <a:blip r:embed="rId4">
              <a:extLst>
                <a:ext uri="{28A0092B-C50C-407E-A947-70E740481C1C}">
                  <a14:useLocalDpi xmlns:a14="http://schemas.microsoft.com/office/drawing/2010/main" val="0"/>
                </a:ext>
              </a:extLst>
            </a:blip>
            <a:srcRect l="-188" t="11873" r="188" b="8278"/>
            <a:stretch/>
          </p:blipFill>
          <p:spPr bwMode="auto">
            <a:xfrm>
              <a:off x="5579387" y="2554014"/>
              <a:ext cx="4183050" cy="20652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31287" y="2397932"/>
              <a:ext cx="843454" cy="246221"/>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sp>
          <p:nvSpPr>
            <p:cNvPr id="11" name="TextBox 10"/>
            <p:cNvSpPr txBox="1"/>
            <p:nvPr/>
          </p:nvSpPr>
          <p:spPr>
            <a:xfrm>
              <a:off x="6088118" y="4561510"/>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Small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7036677" y="4559936"/>
              <a:ext cx="869731" cy="215444"/>
            </a:xfrm>
            <a:prstGeom prst="rect">
              <a:avLst/>
            </a:prstGeom>
            <a:noFill/>
          </p:spPr>
          <p:txBody>
            <a:bodyPr wrap="square" rtlCol="0">
              <a:spAutoFit/>
            </a:bodyPr>
            <a:lstStyle/>
            <a:p>
              <a:r>
                <a:rPr lang="en-US" sz="800" dirty="0">
                  <a:solidFill>
                    <a:srgbClr val="002060"/>
                  </a:solidFill>
                  <a:latin typeface="Times New Roman" panose="02020603050405020304" pitchFamily="18" charset="0"/>
                  <a:cs typeface="Times New Roman" panose="02020603050405020304" pitchFamily="18" charset="0"/>
                </a:rPr>
                <a:t>M</a:t>
              </a:r>
              <a:r>
                <a:rPr lang="en-US" sz="800" dirty="0" smtClean="0">
                  <a:solidFill>
                    <a:srgbClr val="002060"/>
                  </a:solidFill>
                  <a:latin typeface="Times New Roman" panose="02020603050405020304" pitchFamily="18" charset="0"/>
                  <a:cs typeface="Times New Roman" panose="02020603050405020304" pitchFamily="18" charset="0"/>
                </a:rPr>
                <a:t>edium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8058808" y="4559936"/>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Large </a:t>
              </a:r>
              <a:r>
                <a:rPr lang="en-US" sz="800" dirty="0">
                  <a:solidFill>
                    <a:srgbClr val="002060"/>
                  </a:solidFill>
                  <a:latin typeface="Times New Roman" panose="02020603050405020304" pitchFamily="18" charset="0"/>
                  <a:cs typeface="Times New Roman" panose="02020603050405020304" pitchFamily="18" charset="0"/>
                </a:rPr>
                <a:t>O</a:t>
              </a:r>
              <a:r>
                <a:rPr lang="en-US" sz="800" dirty="0" smtClean="0">
                  <a:solidFill>
                    <a:srgbClr val="002060"/>
                  </a:solidFill>
                  <a:latin typeface="Times New Roman" panose="02020603050405020304" pitchFamily="18" charset="0"/>
                  <a:cs typeface="Times New Roman" panose="02020603050405020304" pitchFamily="18" charset="0"/>
                </a:rPr>
                <a:t>bjects</a:t>
              </a:r>
              <a:endParaRPr lang="en-US" sz="800" dirty="0">
                <a:solidFill>
                  <a:srgbClr val="0020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59116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822500" cy="54755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object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pic>
        <p:nvPicPr>
          <p:cNvPr id="20" name="Picture 2" descr="https://www.kaggleusercontent.com/kf/35984011/eyJhbGciOiJkaXIiLCJlbmMiOiJBMTI4Q0JDLUhTMjU2In0..MVHSFJZ7e5raWX0arfhQ2A.IbnAAjnaz_W5By2oD6kK-1KLzLSWugXj-XUQflAjS29MLpK0N5ZRgGWtOtjQAmdkGyWtdLIQUMG5NxL-52BgkgEHjxEExAGvAY6KjunrNcVSqqtk2EKExTtmTDMyh8yTXapz54mxj6SPgIgorR4T_3J1uk4K9Yu48VAwSwrwzMe57Qn9VHfn1XqZWg46H48KXMhQ5SvTYuR5oj56hHW_9KmBGiXaX9JoDcoWkUWcmP5_Gi70_EgpkedWJZOt6mCO0cW3BZ5c7EypFMPIzqKCdvf-QEorz0nlwBuBTX02uWoQoTZ_8cFTA7nVYraZYOF7by43nFceRb7fTlK3d1fMNFiTBWlt0ACTU2nPFpeyxJk2QAQnOj294YVa8Wv51etGSj6wEiuUqVCflnUG1s11dm3o8O7-npmixj6gcO7574BM2M7ZyjvDUYDKXfdiQ11tJC0Rs5WGSPertnXdWlZ_sv4I1_lD9YW_piSkvCCu9sFD2dU-S3I5PhaGkMv56NKsJa0-0ctlFCjqjLSPrkoegJsnxkWSNuYsdE6CxMifX5f84JHjIVr5VzdONa6eMrlUI1byv3GkJoToSBmwfRPN_pz5uFQegAIw4B5lL0tvbzm5e3B-eKK5D2F-4xz4_A5ZGeYP0ds2GKeWwm-_S-zBXzP2xYkWRjDK8LWepxfLTx8.IsPsbIxlm1JPuLWt5bIAyQ/__results___files/__results___30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140" y="2248081"/>
            <a:ext cx="4074528" cy="2845702"/>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838611" y="5148366"/>
            <a:ext cx="3499945" cy="84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96</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CNN</a:t>
            </a:r>
          </a:p>
          <a:p>
            <a:pPr algn="ctr"/>
            <a:endParaRPr lang="en-US" dirty="0"/>
          </a:p>
        </p:txBody>
      </p:sp>
      <p:sp>
        <p:nvSpPr>
          <p:cNvPr id="22" name="Content Placeholder 2"/>
          <p:cNvSpPr txBox="1">
            <a:spLocks/>
          </p:cNvSpPr>
          <p:nvPr/>
        </p:nvSpPr>
        <p:spPr>
          <a:xfrm>
            <a:off x="677334" y="1801211"/>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đến</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với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CNN</a:t>
            </a:r>
          </a:p>
        </p:txBody>
      </p:sp>
    </p:spTree>
    <p:extLst>
      <p:ext uri="{BB962C8B-B14F-4D97-AF65-F5344CB8AC3E}">
        <p14:creationId xmlns:p14="http://schemas.microsoft.com/office/powerpoint/2010/main" val="641639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930" y="1332186"/>
            <a:ext cx="9009993" cy="4469524"/>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Kĩ</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thuật</a:t>
            </a:r>
            <a:r>
              <a:rPr lang="en-US" sz="2400" dirty="0">
                <a:solidFill>
                  <a:srgbClr val="002060"/>
                </a:solidFill>
                <a:latin typeface="Times New Roman" panose="02020603050405020304" pitchFamily="18" charset="0"/>
                <a:cs typeface="Times New Roman" panose="02020603050405020304" pitchFamily="18" charset="0"/>
              </a:rPr>
              <a:t> CNN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loại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2200" dirty="0" err="1" smtClean="0">
                <a:solidFill>
                  <a:srgbClr val="002060"/>
                </a:solidFill>
                <a:latin typeface="Times New Roman" panose="02020603050405020304" pitchFamily="18" charset="0"/>
                <a:cs typeface="Times New Roman" panose="02020603050405020304" pitchFamily="18" charset="0"/>
              </a:rPr>
              <a:t>Việc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lý</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từ</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cần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độ</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chính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cao</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2200" dirty="0" smtClean="0">
                <a:solidFill>
                  <a:srgbClr val="002060"/>
                </a:solidFill>
                <a:latin typeface="Times New Roman" panose="02020603050405020304" pitchFamily="18" charset="0"/>
                <a:cs typeface="Times New Roman" panose="02020603050405020304" pitchFamily="18" charset="0"/>
              </a:rPr>
              <a:t>CNN </a:t>
            </a:r>
            <a:r>
              <a:rPr lang="en-US" sz="2200" dirty="0" err="1" smtClean="0">
                <a:solidFill>
                  <a:srgbClr val="002060"/>
                </a:solidFill>
                <a:latin typeface="Times New Roman" panose="02020603050405020304" pitchFamily="18" charset="0"/>
                <a:cs typeface="Times New Roman" panose="02020603050405020304" pitchFamily="18" charset="0"/>
              </a:rPr>
              <a:t>là</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một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trong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phù</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hợp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đề</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thực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7595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7766"/>
          </a:xfrm>
        </p:spPr>
        <p:txBody>
          <a:bodyPr/>
          <a:lstStyle/>
          <a:p>
            <a:pPr marL="571500" indent="-5715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D</a:t>
            </a:r>
            <a:r>
              <a:rPr lang="en-US" dirty="0" err="1" smtClean="0">
                <a:latin typeface="Times New Roman" panose="02020603050405020304" pitchFamily="18" charset="0"/>
                <a:cs typeface="Times New Roman" panose="02020603050405020304" pitchFamily="18" charset="0"/>
              </a:rPr>
              <a:t>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MRI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cứu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khối</a:t>
            </a:r>
            <a:r>
              <a:rPr lang="en-US" dirty="0" smtClean="0">
                <a:latin typeface="Times New Roman" panose="02020603050405020304" pitchFamily="18" charset="0"/>
                <a:cs typeface="Times New Roman" panose="02020603050405020304" pitchFamily="18" charset="0"/>
              </a:rPr>
              <a:t> 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560787"/>
            <a:ext cx="8596668" cy="4480576"/>
          </a:xfrm>
        </p:spPr>
        <p:txBody>
          <a:bodyPr/>
          <a:lstStyle/>
          <a:p>
            <a:r>
              <a:rPr lang="en-US" b="1" dirty="0" err="1">
                <a:solidFill>
                  <a:srgbClr val="002060"/>
                </a:solidFill>
                <a:latin typeface="Times New Roman" panose="02020603050405020304" pitchFamily="18" charset="0"/>
                <a:cs typeface="Times New Roman" panose="02020603050405020304" pitchFamily="18" charset="0"/>
              </a:rPr>
              <a:t>BraTS</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dataset:</a:t>
            </a:r>
          </a:p>
          <a:p>
            <a:pPr marL="742950" lvl="2" indent="-3429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Trang </a:t>
            </a:r>
            <a:r>
              <a:rPr lang="en-US" dirty="0" err="1">
                <a:solidFill>
                  <a:srgbClr val="002060"/>
                </a:solidFill>
                <a:latin typeface="Times New Roman" panose="02020603050405020304" pitchFamily="18" charset="0"/>
                <a:cs typeface="Times New Roman" panose="02020603050405020304" pitchFamily="18" charset="0"/>
              </a:rPr>
              <a:t>chủ</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rPr>
              <a:t>https://ipp.cbica.upenn.edu</a:t>
            </a:r>
            <a:r>
              <a:rPr lang="en-US" dirty="0" smtClean="0">
                <a:solidFill>
                  <a:srgbClr val="002060"/>
                </a:solidFill>
                <a:latin typeface="Times New Roman" panose="02020603050405020304" pitchFamily="18" charset="0"/>
                <a:cs typeface="Times New Roman" panose="02020603050405020304" pitchFamily="18" charset="0"/>
                <a:hlinkClick r:id="rId2"/>
              </a:rPr>
              <a:t>/</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hlinkClick r:id="rId3"/>
              </a:rPr>
              <a:t>BraTS</a:t>
            </a:r>
            <a:r>
              <a:rPr lang="en-US" sz="1600" dirty="0">
                <a:solidFill>
                  <a:srgbClr val="002060"/>
                </a:solidFill>
                <a:latin typeface="Times New Roman" panose="02020603050405020304" pitchFamily="18" charset="0"/>
                <a:cs typeface="Times New Roman" panose="02020603050405020304" pitchFamily="18" charset="0"/>
                <a:hlinkClick r:id="rId3"/>
              </a:rPr>
              <a:t> </a:t>
            </a:r>
            <a:r>
              <a:rPr lang="en-US" sz="1600" dirty="0" smtClean="0">
                <a:solidFill>
                  <a:srgbClr val="002060"/>
                </a:solidFill>
                <a:latin typeface="Times New Roman" panose="02020603050405020304" pitchFamily="18" charset="0"/>
                <a:cs typeface="Times New Roman" panose="02020603050405020304" pitchFamily="18" charset="0"/>
              </a:rPr>
              <a:t>version 2015, 2018,2019,2020</a:t>
            </a:r>
          </a:p>
          <a:p>
            <a:r>
              <a:rPr lang="en-US" dirty="0" smtClean="0">
                <a:solidFill>
                  <a:srgbClr val="002060"/>
                </a:solidFill>
                <a:latin typeface="Times New Roman" panose="02020603050405020304" pitchFamily="18" charset="0"/>
                <a:cs typeface="Times New Roman" panose="02020603050405020304" pitchFamily="18" charset="0"/>
              </a:rPr>
              <a:t>Brain tumor dataset </a:t>
            </a:r>
            <a:r>
              <a:rPr lang="en-US" dirty="0" err="1" smtClean="0">
                <a:solidFill>
                  <a:srgbClr val="002060"/>
                </a:solidFill>
                <a:latin typeface="Times New Roman" panose="02020603050405020304" pitchFamily="18" charset="0"/>
                <a:cs typeface="Times New Roman" panose="02020603050405020304" pitchFamily="18" charset="0"/>
              </a:rPr>
              <a:t>từ</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thành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nhóm</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kaggle</a:t>
            </a:r>
            <a:r>
              <a:rPr lang="en-US" dirty="0" smtClean="0">
                <a:solidFill>
                  <a:srgbClr val="00206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Trang </a:t>
            </a:r>
            <a:r>
              <a:rPr lang="en-US" dirty="0" err="1" smtClean="0">
                <a:solidFill>
                  <a:srgbClr val="002060"/>
                </a:solidFill>
                <a:latin typeface="Times New Roman" panose="02020603050405020304" pitchFamily="18" charset="0"/>
                <a:cs typeface="Times New Roman" panose="02020603050405020304" pitchFamily="18" charset="0"/>
              </a:rPr>
              <a:t>chủ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4"/>
              </a:rPr>
              <a:t>https://www.kaggle.com</a:t>
            </a:r>
            <a:r>
              <a:rPr lang="en-US" dirty="0" smtClean="0">
                <a:solidFill>
                  <a:srgbClr val="002060"/>
                </a:solidFill>
                <a:latin typeface="Times New Roman" panose="02020603050405020304" pitchFamily="18" charset="0"/>
                <a:cs typeface="Times New Roman" panose="02020603050405020304" pitchFamily="18" charset="0"/>
                <a:hlinkClick r:id="rId4"/>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77ADF3B-4E63-403B-980A-A4522DA4C043}" type="datetime3">
              <a:rPr lang="en-US" smtClean="0"/>
              <a:t>20 August 2020</a:t>
            </a:fld>
            <a:endParaRPr lang="en-US"/>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29</a:t>
            </a:fld>
            <a:endParaRPr lang="en-US"/>
          </a:p>
        </p:txBody>
      </p:sp>
    </p:spTree>
    <p:extLst>
      <p:ext uri="{BB962C8B-B14F-4D97-AF65-F5344CB8AC3E}">
        <p14:creationId xmlns:p14="http://schemas.microsoft.com/office/powerpoint/2010/main" val="361771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622100" cy="3200399"/>
          </a:xfrm>
        </p:spPr>
        <p:txBody>
          <a:bodyPr/>
          <a:lstStyle/>
          <a:p>
            <a:pPr marL="342900" lvl="1" indent="-342900">
              <a:buFont typeface="Courier New" panose="02070309020205020404" pitchFamily="49" charset="0"/>
              <a:buChar char="o"/>
            </a:pPr>
            <a:r>
              <a:rPr lang="en-US" sz="2000" dirty="0" smtClean="0">
                <a:solidFill>
                  <a:srgbClr val="002060"/>
                </a:solidFill>
                <a:latin typeface="Times New Roman" panose="02020603050405020304" pitchFamily="18" charset="0"/>
                <a:cs typeface="Times New Roman" panose="02020603050405020304" pitchFamily="18" charset="0"/>
              </a:rPr>
              <a:t>Định </a:t>
            </a:r>
            <a:r>
              <a:rPr lang="en-US" sz="2000" dirty="0" err="1" smtClean="0">
                <a:solidFill>
                  <a:srgbClr val="002060"/>
                </a:solidFill>
                <a:latin typeface="Times New Roman" panose="02020603050405020304" pitchFamily="18" charset="0"/>
                <a:cs typeface="Times New Roman" panose="02020603050405020304" pitchFamily="18" charset="0"/>
              </a:rPr>
              <a:t>nghĩa</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và</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nguồn</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gốc</a:t>
            </a:r>
            <a:r>
              <a:rPr lang="en-US" sz="2000"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bởi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khoa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John McCarthy (Mỹ)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năm</a:t>
            </a:r>
            <a:r>
              <a:rPr lang="en-US" dirty="0">
                <a:solidFill>
                  <a:srgbClr val="002060"/>
                </a:solidFill>
                <a:latin typeface="Times New Roman" panose="02020603050405020304" pitchFamily="18" charset="0"/>
                <a:cs typeface="Times New Roman" panose="02020603050405020304" pitchFamily="18" charset="0"/>
              </a:rPr>
              <a:t> 1956</a:t>
            </a:r>
          </a:p>
          <a:p>
            <a:pPr lvl="1">
              <a:buFont typeface="Arial" panose="020B0604020202020204" pitchFamily="34" charset="0"/>
              <a:buChar char="•"/>
            </a:pPr>
            <a:r>
              <a:rPr lang="vi-VN" dirty="0">
                <a:solidFill>
                  <a:srgbClr val="002060"/>
                </a:solidFill>
                <a:latin typeface="Times New Roman" panose="02020603050405020304" pitchFamily="18" charset="0"/>
                <a:cs typeface="Times New Roman" panose="02020603050405020304" pitchFamily="18" charset="0"/>
              </a:rPr>
              <a:t>Ngày nay, công nghệ 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7636"/>
              <a:gd name="adj2" fmla="val 2501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trọng</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refer:</a:t>
            </a:r>
            <a:endParaRPr lang="en-US" dirty="0"/>
          </a:p>
        </p:txBody>
      </p:sp>
      <p:sp>
        <p:nvSpPr>
          <p:cNvPr id="3" name="Content Placeholder 2"/>
          <p:cNvSpPr>
            <a:spLocks noGrp="1"/>
          </p:cNvSpPr>
          <p:nvPr>
            <p:ph idx="1"/>
          </p:nvPr>
        </p:nvSpPr>
        <p:spPr>
          <a:xfrm>
            <a:off x="677333" y="1438275"/>
            <a:ext cx="10247841" cy="4603087"/>
          </a:xfrm>
        </p:spPr>
        <p:txBody>
          <a:bodyPr>
            <a:normAutofit/>
          </a:bodyPr>
          <a:lstStyle/>
          <a:p>
            <a:pPr marL="0" indent="0">
              <a:buNone/>
            </a:pPr>
            <a:r>
              <a:rPr lang="en-US" sz="1200" dirty="0">
                <a:hlinkClick r:id="rId2"/>
              </a:rPr>
              <a:t>https://codetudau.com/neural-network-va-deep-learning-la-gi/index.html</a:t>
            </a:r>
            <a:endParaRPr lang="en-US" sz="1200" dirty="0" smtClean="0">
              <a:hlinkClick r:id="rId3"/>
            </a:endParaRPr>
          </a:p>
          <a:p>
            <a:pPr marL="0" indent="0">
              <a:buNone/>
            </a:pPr>
            <a:r>
              <a:rPr lang="en-US" sz="1200" dirty="0" smtClean="0">
                <a:hlinkClick r:id="rId3"/>
              </a:rPr>
              <a:t>https</a:t>
            </a:r>
            <a:r>
              <a:rPr lang="en-US" sz="1200" dirty="0">
                <a:hlinkClick r:id="rId3"/>
              </a:rPr>
              <a:t>://medium.com/@</a:t>
            </a:r>
            <a:r>
              <a:rPr lang="en-US" sz="1200" dirty="0" smtClean="0">
                <a:hlinkClick r:id="rId3"/>
              </a:rPr>
              <a:t>RaghavPrabhu/understanding-of-convolutional-neural-network-cnn-deep-learning-99760835f148</a:t>
            </a:r>
            <a:endParaRPr lang="en-US" sz="1200" dirty="0" smtClean="0"/>
          </a:p>
          <a:p>
            <a:pPr marL="0" indent="0">
              <a:buNone/>
            </a:pPr>
            <a:r>
              <a:rPr lang="en-US" sz="1200" dirty="0">
                <a:hlinkClick r:id="rId4"/>
              </a:rPr>
              <a:t>https://</a:t>
            </a:r>
            <a:r>
              <a:rPr lang="en-US" sz="1200" dirty="0" smtClean="0">
                <a:hlinkClick r:id="rId4"/>
              </a:rPr>
              <a:t>d2l.ai/chapter_computer-vision/rcnn.html</a:t>
            </a:r>
            <a:endParaRPr lang="en-US" sz="1200" dirty="0" smtClean="0"/>
          </a:p>
          <a:p>
            <a:pPr marL="0" indent="0">
              <a:buNone/>
            </a:pPr>
            <a:r>
              <a:rPr lang="en-US" sz="1200" dirty="0">
                <a:hlinkClick r:id="rId5"/>
              </a:rPr>
              <a:t>https://</a:t>
            </a:r>
            <a:r>
              <a:rPr lang="en-US" sz="1200" dirty="0" smtClean="0">
                <a:hlinkClick r:id="rId5"/>
              </a:rPr>
              <a:t>towardsdatascience.com/r-cnn-fast-r-cnn-faster-r-cnn-yolo-object-detection-algorithms-36d53571365e</a:t>
            </a:r>
            <a:endParaRPr lang="en-US" sz="1200" dirty="0" smtClean="0"/>
          </a:p>
          <a:p>
            <a:pPr marL="0" indent="0">
              <a:buNone/>
            </a:pPr>
            <a:r>
              <a:rPr lang="en-US" sz="1200" dirty="0">
                <a:hlinkClick r:id="rId6"/>
              </a:rPr>
              <a:t>https://medium.com/@ODSC/overview-of-the-yolo-object-detection-algorithm-7b52a745d3e0#:~:text=YOLO%20is%20a%20clever%20convolutional,and%20probabilities%20for%20each%20region</a:t>
            </a:r>
            <a:r>
              <a:rPr lang="en-US" sz="1200" dirty="0" smtClean="0">
                <a:hlinkClick r:id="rId6"/>
              </a:rPr>
              <a:t>.</a:t>
            </a:r>
            <a:endParaRPr lang="en-US" sz="1200" dirty="0" smtClean="0"/>
          </a:p>
          <a:p>
            <a:pPr marL="0" indent="0">
              <a:buNone/>
            </a:pPr>
            <a:r>
              <a:rPr lang="en-US" sz="1200" dirty="0">
                <a:hlinkClick r:id="rId7"/>
              </a:rPr>
              <a:t>https://medium.com/@jonathan_hui/ssd-object-detection-single-shot-multibox-detector-for-real-time-processing-9bd8deac0e06#:~:text=SSD%20is%20a%20single%2Dshot,offsets%20to%20default%20boundary%20boxes.</a:t>
            </a:r>
            <a:endParaRPr lang="en-US" sz="1200" dirty="0" smtClean="0"/>
          </a:p>
          <a:p>
            <a:pPr marL="0" indent="0">
              <a:buNone/>
            </a:pPr>
            <a:r>
              <a:rPr lang="en-US" sz="1200" dirty="0">
                <a:hlinkClick r:id="rId8"/>
              </a:rPr>
              <a:t>https://</a:t>
            </a:r>
            <a:r>
              <a:rPr lang="en-US" sz="1200" dirty="0" smtClean="0">
                <a:hlinkClick r:id="rId8"/>
              </a:rPr>
              <a:t>www.kaggle.com/ethernext/brain-tumour-detection-with-cnn-96-accuracy</a:t>
            </a:r>
            <a:endParaRPr lang="en-US" sz="1200" dirty="0" smtClean="0"/>
          </a:p>
          <a:p>
            <a:pPr marL="0" indent="0">
              <a:buNone/>
            </a:pPr>
            <a:r>
              <a:rPr lang="en-US" sz="1200" dirty="0">
                <a:hlinkClick r:id="rId9"/>
              </a:rPr>
              <a:t>https://www.vinmec.com/vi/tin-tuc/thong-tin-suc-khoe/cac-loai-u-nao-thuong-gap-vi-sao-u-nao-hay-phat-hien-muon</a:t>
            </a:r>
            <a:r>
              <a:rPr lang="en-US" sz="1200" dirty="0" smtClean="0">
                <a:hlinkClick r:id="rId9"/>
              </a:rPr>
              <a:t>/</a:t>
            </a:r>
            <a:endParaRPr lang="en-US" sz="1200" dirty="0" smtClean="0"/>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88161"/>
            <a:ext cx="683339" cy="365125"/>
          </a:xfrm>
        </p:spPr>
        <p:txBody>
          <a:bodyPr/>
          <a:lstStyle/>
          <a:p>
            <a:pPr algn="l"/>
            <a:fld id="{A56DD894-36BD-42B2-98E9-40748AECCE23}" type="slidenum">
              <a:rPr lang="en-US" smtClean="0">
                <a:solidFill>
                  <a:srgbClr val="FF0000"/>
                </a:solidFill>
              </a:rPr>
              <a:pPr algn="l"/>
              <a:t>30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42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5133" y="6041362"/>
            <a:ext cx="1229419" cy="365125"/>
          </a:xfrm>
        </p:spPr>
        <p:txBody>
          <a:bodyPr/>
          <a:lstStyle/>
          <a:p>
            <a:fld id="{577ADF3B-4E63-403B-980A-A4522DA4C043}" type="datetime3">
              <a:rPr lang="en-US" smtClean="0"/>
              <a:t>20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31</a:t>
            </a:fld>
            <a:endParaRPr lang="en-US" dirty="0">
              <a:solidFill>
                <a:srgbClr val="FF0000"/>
              </a:solidFill>
            </a:endParaRPr>
          </a:p>
        </p:txBody>
      </p:sp>
      <p:sp>
        <p:nvSpPr>
          <p:cNvPr id="7" name="TextBox 6">
            <a:extLst>
              <a:ext uri="{FF2B5EF4-FFF2-40B4-BE49-F238E27FC236}">
                <a16:creationId xmlns:a16="http://schemas.microsoft.com/office/drawing/2014/main" id="{540EAC10-4532-45FD-A693-977DC1A44385}"/>
              </a:ext>
            </a:extLst>
          </p:cNvPr>
          <p:cNvSpPr txBox="1"/>
          <p:nvPr/>
        </p:nvSpPr>
        <p:spPr>
          <a:xfrm>
            <a:off x="2579498" y="2365451"/>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976878" y="1550419"/>
            <a:ext cx="6913763" cy="4201509"/>
          </a:xfrm>
        </p:spPr>
        <p:txBody>
          <a:bodyPr/>
          <a:lstStyle/>
          <a:p>
            <a:pPr marL="285750" lvl="1">
              <a:buFont typeface="Courier New" panose="02070309020205020404" pitchFamily="49" charset="0"/>
              <a:buChar char="o"/>
            </a:pPr>
            <a:r>
              <a:rPr lang="en-US" sz="2000" dirty="0">
                <a:solidFill>
                  <a:srgbClr val="002060"/>
                </a:solidFill>
                <a:latin typeface="Times New Roman" panose="02020603050405020304" pitchFamily="18" charset="0"/>
                <a:cs typeface="Times New Roman" panose="02020603050405020304" pitchFamily="18" charset="0"/>
              </a:rPr>
              <a:t>Định </a:t>
            </a:r>
            <a:r>
              <a:rPr lang="en-US" sz="2000" dirty="0" err="1">
                <a:solidFill>
                  <a:srgbClr val="002060"/>
                </a:solidFill>
                <a:latin typeface="Times New Roman" panose="02020603050405020304" pitchFamily="18" charset="0"/>
                <a:cs typeface="Times New Roman" panose="02020603050405020304" pitchFamily="18" charset="0"/>
              </a:rPr>
              <a:t>nghĩa</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và</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nguồn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gốc</a:t>
            </a:r>
            <a:r>
              <a:rPr lang="en-US" sz="2000" dirty="0">
                <a:solidFill>
                  <a:srgbClr val="002060"/>
                </a:solidFill>
                <a:latin typeface="Times New Roman" panose="02020603050405020304" pitchFamily="18" charset="0"/>
                <a:cs typeface="Times New Roman" panose="02020603050405020304" pitchFamily="18" charset="0"/>
              </a:rPr>
              <a:t> AI(Artificial Intelligence)</a:t>
            </a:r>
          </a:p>
          <a:p>
            <a:pPr marL="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a:solidFill>
                  <a:srgbClr val="002060"/>
                </a:solidFill>
                <a:latin typeface="Times New Roman" panose="02020603050405020304" pitchFamily="18" charset="0"/>
                <a:cs typeface="Times New Roman" panose="02020603050405020304" pitchFamily="18" charset="0"/>
              </a:rPr>
              <a:t>khi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đi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cùng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công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nghệ</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thông</a:t>
            </a:r>
            <a:r>
              <a:rPr lang="en-US" sz="1800" b="1" dirty="0">
                <a:solidFill>
                  <a:srgbClr val="002060"/>
                </a:solidFill>
                <a:latin typeface="Times New Roman" panose="02020603050405020304" pitchFamily="18" charset="0"/>
                <a:cs typeface="Times New Roman" panose="02020603050405020304" pitchFamily="18" charset="0"/>
              </a:rPr>
              <a:t> tin: </a:t>
            </a:r>
            <a:endParaRPr lang="en-US" sz="1800" b="1"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C</a:t>
            </a:r>
            <a:r>
              <a:rPr lang="vi-VN" sz="1600" dirty="0">
                <a:solidFill>
                  <a:srgbClr val="002060"/>
                </a:solidFill>
                <a:latin typeface="Times New Roman" panose="02020603050405020304" pitchFamily="18" charset="0"/>
                <a:cs typeface="Times New Roman" panose="02020603050405020304" pitchFamily="18" charset="0"/>
              </a:rPr>
              <a:t>ó thể tư duy, suy nghĩ, học </a:t>
            </a:r>
            <a:r>
              <a:rPr lang="vi-VN" sz="1600" dirty="0" smtClean="0">
                <a:solidFill>
                  <a:srgbClr val="002060"/>
                </a:solidFill>
                <a:latin typeface="Times New Roman" panose="02020603050405020304" pitchFamily="18" charset="0"/>
                <a:cs typeface="Times New Roman" panose="02020603050405020304" pitchFamily="18" charset="0"/>
              </a:rPr>
              <a:t>hỏi</a:t>
            </a: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vi-VN" sz="1600" dirty="0">
                <a:solidFill>
                  <a:srgbClr val="002060"/>
                </a:solidFill>
                <a:latin typeface="Times New Roman" panose="02020603050405020304" pitchFamily="18" charset="0"/>
                <a:cs typeface="Times New Roman" panose="02020603050405020304" pitchFamily="18" charset="0"/>
              </a:rPr>
              <a:t>Xử lý dữ liệu ở mức rộng lớn hơn, quy mô hơn, hệ thống, khoa học và nhanh hơn so với con </a:t>
            </a:r>
            <a:r>
              <a:rPr lang="vi-VN" sz="1600" dirty="0"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big data, </a:t>
            </a:r>
            <a:r>
              <a:rPr lang="en-US" sz="1600" dirty="0" err="1" smtClean="0">
                <a:solidFill>
                  <a:srgbClr val="002060"/>
                </a:solidFill>
                <a:latin typeface="Times New Roman" panose="02020603050405020304" pitchFamily="18" charset="0"/>
                <a:cs typeface="Times New Roman" panose="02020603050405020304" pitchFamily="18" charset="0"/>
              </a:rPr>
              <a:t>chatbot</a:t>
            </a:r>
            <a:r>
              <a:rPr lang="en-US" sz="1600" dirty="0" smtClean="0">
                <a:solidFill>
                  <a:srgbClr val="002060"/>
                </a:solidFill>
                <a:latin typeface="Times New Roman" panose="02020603050405020304" pitchFamily="18" charset="0"/>
                <a:cs typeface="Times New Roman" panose="02020603050405020304" pitchFamily="18" charset="0"/>
              </a:rPr>
              <a:t>…</a:t>
            </a: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Vươn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a:t>
            </a:r>
            <a:r>
              <a:rPr lang="en-US" sz="1600" dirty="0" err="1" smtClean="0">
                <a:solidFill>
                  <a:srgbClr val="002060"/>
                </a:solidFill>
                <a:latin typeface="Times New Roman" panose="02020603050405020304" pitchFamily="18" charset="0"/>
                <a:cs typeface="Times New Roman" panose="02020603050405020304" pitchFamily="18" charset="0"/>
              </a:rPr>
              <a:t>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lĩnh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vực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oto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tự</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Machine-Learning…</a:t>
            </a: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Machine-Learning, AI </a:t>
            </a:r>
            <a:r>
              <a:rPr lang="en-US" sz="1600" dirty="0" err="1" smtClean="0">
                <a:solidFill>
                  <a:srgbClr val="002060"/>
                </a:solidFill>
                <a:latin typeface="Times New Roman" panose="02020603050405020304" pitchFamily="18" charset="0"/>
                <a:cs typeface="Times New Roman" panose="02020603050405020304" pitchFamily="18" charset="0"/>
              </a:rPr>
              <a:t>đang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con </a:t>
            </a:r>
            <a:r>
              <a:rPr lang="en-US" sz="1600" dirty="0" err="1" smtClean="0">
                <a:solidFill>
                  <a:srgbClr val="002060"/>
                </a:solidFill>
                <a:latin typeface="Times New Roman" panose="02020603050405020304" pitchFamily="18" charset="0"/>
                <a:cs typeface="Times New Roman" panose="02020603050405020304" pitchFamily="18" charset="0"/>
              </a:rPr>
              <a:t>người</a:t>
            </a:r>
            <a:endParaRPr lang="en-US" sz="1600" dirty="0" smtClean="0">
              <a:solidFill>
                <a:srgbClr val="002060"/>
              </a:solidFill>
              <a:latin typeface="Times New Roman" panose="02020603050405020304" pitchFamily="18" charset="0"/>
              <a:cs typeface="Times New Roman" panose="02020603050405020304" pitchFamily="18" charset="0"/>
            </a:endParaRPr>
          </a:p>
          <a:p>
            <a:pPr marL="40005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3773"/>
            <a:ext cx="683339" cy="365125"/>
          </a:xfrm>
        </p:spPr>
        <p:txBody>
          <a:bodyPr/>
          <a:lstStyle/>
          <a:p>
            <a:pPr algn="l"/>
            <a:fld id="{A56DD894-36BD-42B2-98E9-40748AECCE23}" type="slidenum">
              <a:rPr lang="en-US" smtClean="0">
                <a:solidFill>
                  <a:srgbClr val="FF0000"/>
                </a:solidFill>
              </a:rPr>
              <a:pPr algn="l"/>
              <a:t>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8" y="3312936"/>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Machine-Learning</a:t>
            </a:r>
            <a:endParaRPr lang="en-US" sz="1600" dirty="0">
              <a:latin typeface="Times New Roman" panose="02020603050405020304" pitchFamily="18" charset="0"/>
              <a:cs typeface="Times New Roman" panose="02020603050405020304" pitchFamily="18" charset="0"/>
            </a:endParaRP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5" y="1180853"/>
            <a:ext cx="2030478" cy="549592"/>
          </a:xfrm>
          <a:prstGeom prst="wedgeEllipseCallout">
            <a:avLst>
              <a:gd name="adj1" fmla="val -5695"/>
              <a:gd name="adj2" fmla="val 32764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AI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tin</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7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599090" y="1505607"/>
            <a:ext cx="5021317" cy="4535755"/>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Các</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quá</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xây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AI:</a:t>
            </a:r>
          </a:p>
          <a:p>
            <a:pPr lvl="2">
              <a:buFont typeface="Wingdings" panose="05000000000000000000" pitchFamily="2" charset="2"/>
              <a:buChar char="§"/>
            </a:pPr>
            <a:r>
              <a:rPr lang="de-DE" dirty="0">
                <a:solidFill>
                  <a:srgbClr val="002060"/>
                </a:solidFill>
              </a:rPr>
              <a:t>Quá trình học tập </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lập luận</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tự nhận </a:t>
            </a:r>
            <a:r>
              <a:rPr lang="de-DE" dirty="0" smtClean="0">
                <a:solidFill>
                  <a:srgbClr val="002060"/>
                </a:solidFill>
              </a:rPr>
              <a:t>thức</a:t>
            </a:r>
            <a:endParaRPr lang="en-US" sz="18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de-DE" sz="1800" dirty="0" smtClean="0">
                <a:solidFill>
                  <a:srgbClr val="002060"/>
                </a:solidFill>
              </a:rPr>
              <a:t>    Phân </a:t>
            </a:r>
            <a:r>
              <a:rPr lang="de-DE" sz="1800" dirty="0">
                <a:solidFill>
                  <a:srgbClr val="002060"/>
                </a:solidFill>
              </a:rPr>
              <a:t>lại công nghệ </a:t>
            </a:r>
            <a:r>
              <a:rPr lang="de-DE" sz="1800" dirty="0" smtClean="0">
                <a:solidFill>
                  <a:srgbClr val="002060"/>
                </a:solidFill>
              </a:rPr>
              <a:t>AI</a:t>
            </a:r>
          </a:p>
          <a:p>
            <a:pPr lvl="2">
              <a:buFont typeface="Wingdings" panose="05000000000000000000" pitchFamily="2" charset="2"/>
              <a:buChar char="§"/>
            </a:pPr>
            <a:r>
              <a:rPr lang="en-US" dirty="0">
                <a:solidFill>
                  <a:srgbClr val="002060"/>
                </a:solidFill>
              </a:rPr>
              <a:t>Reactive </a:t>
            </a:r>
            <a:r>
              <a:rPr lang="en-US" dirty="0" smtClean="0">
                <a:solidFill>
                  <a:srgbClr val="002060"/>
                </a:solidFill>
              </a:rPr>
              <a:t>Machine</a:t>
            </a:r>
          </a:p>
          <a:p>
            <a:pPr lvl="2">
              <a:buFont typeface="Wingdings" panose="05000000000000000000" pitchFamily="2" charset="2"/>
              <a:buChar char="§"/>
            </a:pPr>
            <a:r>
              <a:rPr lang="en-US" dirty="0">
                <a:solidFill>
                  <a:srgbClr val="002060"/>
                </a:solidFill>
              </a:rPr>
              <a:t>Limited </a:t>
            </a:r>
            <a:r>
              <a:rPr lang="en-US" dirty="0" smtClean="0">
                <a:solidFill>
                  <a:srgbClr val="002060"/>
                </a:solidFill>
              </a:rPr>
              <a:t>memory</a:t>
            </a:r>
          </a:p>
          <a:p>
            <a:pPr lvl="2">
              <a:buFont typeface="Wingdings" panose="05000000000000000000" pitchFamily="2" charset="2"/>
              <a:buChar char="§"/>
            </a:pPr>
            <a:r>
              <a:rPr lang="en-US" dirty="0">
                <a:solidFill>
                  <a:srgbClr val="002060"/>
                </a:solidFill>
              </a:rPr>
              <a:t>Theory of </a:t>
            </a:r>
            <a:r>
              <a:rPr lang="en-US" dirty="0" smtClean="0">
                <a:solidFill>
                  <a:srgbClr val="002060"/>
                </a:solidFill>
              </a:rPr>
              <a:t>mind</a:t>
            </a:r>
          </a:p>
          <a:p>
            <a:pPr lvl="2">
              <a:buFont typeface="Wingdings" panose="05000000000000000000" pitchFamily="2" charset="2"/>
              <a:buChar char="§"/>
            </a:pPr>
            <a:r>
              <a:rPr lang="en-US" dirty="0">
                <a:solidFill>
                  <a:srgbClr val="002060"/>
                </a:solidFill>
              </a:rPr>
              <a:t>Self-awareness</a:t>
            </a: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3119600"/>
              </p:ext>
            </p:extLst>
          </p:nvPr>
        </p:nvGraphicFramePr>
        <p:xfrm>
          <a:off x="5725407" y="1541196"/>
          <a:ext cx="3461292" cy="3461292"/>
        </p:xfrm>
        <a:graphic>
          <a:graphicData uri="http://schemas.openxmlformats.org/presentationml/2006/ole">
            <mc:AlternateContent xmlns:mc="http://schemas.openxmlformats.org/markup-compatibility/2006">
              <mc:Choice xmlns:v="urn:schemas-microsoft-com:vml" Requires="v">
                <p:oleObj spid="_x0000_s3135"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407" y="1541196"/>
                        <a:ext cx="3461292" cy="3461292"/>
                      </a:xfrm>
                      <a:prstGeom prst="rect">
                        <a:avLst/>
                      </a:prstGeom>
                      <a:noFill/>
                    </p:spPr>
                  </p:pic>
                </p:oleObj>
              </mc:Fallback>
            </mc:AlternateContent>
          </a:graphicData>
        </a:graphic>
      </p:graphicFrame>
      <p:sp>
        <p:nvSpPr>
          <p:cNvPr id="12" name="TextBox 11"/>
          <p:cNvSpPr txBox="1"/>
          <p:nvPr/>
        </p:nvSpPr>
        <p:spPr>
          <a:xfrm>
            <a:off x="6402258" y="5038076"/>
            <a:ext cx="2432076"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con</a:t>
            </a:r>
            <a:endParaRPr lang="en-US" dirty="0"/>
          </a:p>
        </p:txBody>
      </p:sp>
      <p:sp>
        <p:nvSpPr>
          <p:cNvPr id="14"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51118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55763145"/>
              </p:ext>
            </p:extLst>
          </p:nvPr>
        </p:nvGraphicFramePr>
        <p:xfrm>
          <a:off x="1726464" y="1734907"/>
          <a:ext cx="3036370" cy="2826308"/>
        </p:xfrm>
        <a:graphic>
          <a:graphicData uri="http://schemas.openxmlformats.org/presentationml/2006/ole">
            <mc:AlternateContent xmlns:mc="http://schemas.openxmlformats.org/markup-compatibility/2006">
              <mc:Choice xmlns:v="urn:schemas-microsoft-com:vml" Requires="v">
                <p:oleObj spid="_x0000_s7284" name="Visio" r:id="rId4" imgW="8515356" imgH="8401063" progId="Visio.Drawing.15">
                  <p:embed/>
                </p:oleObj>
              </mc:Choice>
              <mc:Fallback>
                <p:oleObj name="Visio" r:id="rId4" imgW="8515356" imgH="8401063"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464" y="1734907"/>
                        <a:ext cx="3036370" cy="2826308"/>
                      </a:xfrm>
                      <a:prstGeom prst="rect">
                        <a:avLst/>
                      </a:prstGeom>
                      <a:noFill/>
                    </p:spPr>
                  </p:pic>
                </p:oleObj>
              </mc:Fallback>
            </mc:AlternateContent>
          </a:graphicData>
        </a:graphic>
      </p:graphicFrame>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110203207"/>
              </p:ext>
            </p:extLst>
          </p:nvPr>
        </p:nvGraphicFramePr>
        <p:xfrm>
          <a:off x="5964303" y="1600542"/>
          <a:ext cx="3080424" cy="3080424"/>
        </p:xfrm>
        <a:graphic>
          <a:graphicData uri="http://schemas.openxmlformats.org/presentationml/2006/ole">
            <mc:AlternateContent xmlns:mc="http://schemas.openxmlformats.org/markup-compatibility/2006">
              <mc:Choice xmlns:v="urn:schemas-microsoft-com:vml" Requires="v">
                <p:oleObj spid="_x0000_s7285" name="Visio" r:id="rId6" imgW="10458607" imgH="10458622" progId="Visio.Drawing.15">
                  <p:embed/>
                </p:oleObj>
              </mc:Choice>
              <mc:Fallback>
                <p:oleObj name="Visio" r:id="rId6" imgW="10458607" imgH="10458622" progId="Visio.Drawing.15">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4303" y="1600542"/>
                        <a:ext cx="3080424" cy="3080424"/>
                      </a:xfrm>
                      <a:prstGeom prst="rect">
                        <a:avLst/>
                      </a:prstGeom>
                      <a:noFill/>
                    </p:spPr>
                  </p:pic>
                </p:oleObj>
              </mc:Fallback>
            </mc:AlternateContent>
          </a:graphicData>
        </a:graphic>
      </p:graphicFrame>
      <p:sp>
        <p:nvSpPr>
          <p:cNvPr id="12" name="TextBox 11"/>
          <p:cNvSpPr txBox="1"/>
          <p:nvPr/>
        </p:nvSpPr>
        <p:spPr>
          <a:xfrm>
            <a:off x="6158587" y="4742975"/>
            <a:ext cx="2279791" cy="338554"/>
          </a:xfrm>
          <a:prstGeom prst="rect">
            <a:avLst/>
          </a:prstGeom>
          <a:noFill/>
        </p:spPr>
        <p:txBody>
          <a:bodyPr wrap="none" rtlCol="0">
            <a:spAutoFit/>
          </a:bodyPr>
          <a:lstStyle/>
          <a:p>
            <a:r>
              <a:rPr lang="en-US" sz="1600" b="1" dirty="0" smtClean="0"/>
              <a:t>AI </a:t>
            </a:r>
            <a:r>
              <a:rPr lang="en-US" sz="1600" b="1" dirty="0" err="1" smtClean="0"/>
              <a:t>và</a:t>
            </a:r>
            <a:r>
              <a:rPr lang="en-US" sz="1600" b="1" dirty="0" smtClean="0"/>
              <a:t> </a:t>
            </a:r>
            <a:r>
              <a:rPr lang="en-US" sz="1600" b="1" dirty="0" err="1" smtClean="0"/>
              <a:t>các</a:t>
            </a:r>
            <a:r>
              <a:rPr lang="en-US" sz="1600" b="1" dirty="0" smtClean="0"/>
              <a:t> </a:t>
            </a:r>
            <a:r>
              <a:rPr lang="en-US" sz="1600" b="1" dirty="0" err="1" smtClean="0"/>
              <a:t>lĩnh</a:t>
            </a:r>
            <a:r>
              <a:rPr lang="en-US" sz="1600" b="1" dirty="0" smtClean="0"/>
              <a:t> </a:t>
            </a:r>
            <a:r>
              <a:rPr lang="en-US" sz="1600" b="1" dirty="0" err="1" smtClean="0"/>
              <a:t>vực</a:t>
            </a:r>
            <a:r>
              <a:rPr lang="en-US" sz="1600" b="1" dirty="0" smtClean="0"/>
              <a:t> con</a:t>
            </a:r>
            <a:endParaRPr lang="en-US" sz="1600" b="1" dirty="0"/>
          </a:p>
        </p:txBody>
      </p:sp>
      <p:sp>
        <p:nvSpPr>
          <p:cNvPr id="13" name="TextBox 12"/>
          <p:cNvSpPr txBox="1"/>
          <p:nvPr/>
        </p:nvSpPr>
        <p:spPr>
          <a:xfrm>
            <a:off x="1523020" y="4619864"/>
            <a:ext cx="3452648" cy="584775"/>
          </a:xfrm>
          <a:prstGeom prst="rect">
            <a:avLst/>
          </a:prstGeom>
          <a:noFill/>
        </p:spPr>
        <p:txBody>
          <a:bodyPr wrap="square" rtlCol="0">
            <a:spAutoFit/>
          </a:bodyPr>
          <a:lstStyle/>
          <a:p>
            <a:pPr algn="ctr"/>
            <a:r>
              <a:rPr lang="en-US" sz="1600" b="1" dirty="0" err="1"/>
              <a:t>C</a:t>
            </a:r>
            <a:r>
              <a:rPr lang="en-US" sz="1600" b="1" dirty="0" err="1" smtClean="0"/>
              <a:t>ác</a:t>
            </a:r>
            <a:r>
              <a:rPr lang="en-US" sz="1600" b="1" dirty="0" smtClean="0"/>
              <a:t> </a:t>
            </a:r>
            <a:r>
              <a:rPr lang="en-US" sz="1600" b="1" dirty="0" err="1"/>
              <a:t>lĩnh</a:t>
            </a:r>
            <a:r>
              <a:rPr lang="en-US" sz="1600" b="1" dirty="0"/>
              <a:t> </a:t>
            </a:r>
            <a:r>
              <a:rPr lang="en-US" sz="1600" b="1" dirty="0" err="1"/>
              <a:t>vực</a:t>
            </a:r>
            <a:r>
              <a:rPr lang="en-US" sz="1600" b="1" dirty="0"/>
              <a:t> </a:t>
            </a:r>
            <a:r>
              <a:rPr lang="en-US" sz="1600" b="1" dirty="0" err="1"/>
              <a:t>góp</a:t>
            </a:r>
            <a:r>
              <a:rPr lang="en-US" sz="1600" b="1" dirty="0"/>
              <a:t> </a:t>
            </a:r>
            <a:r>
              <a:rPr lang="en-US" sz="1600" b="1" dirty="0" err="1"/>
              <a:t>phần</a:t>
            </a:r>
            <a:r>
              <a:rPr lang="en-US" sz="1600" b="1" dirty="0"/>
              <a:t> </a:t>
            </a:r>
            <a:endParaRPr lang="en-US" sz="1600" b="1" dirty="0" smtClean="0"/>
          </a:p>
          <a:p>
            <a:pPr algn="ctr"/>
            <a:r>
              <a:rPr lang="en-US" sz="1600" b="1" dirty="0" err="1" smtClean="0"/>
              <a:t>xây</a:t>
            </a:r>
            <a:r>
              <a:rPr lang="en-US" sz="1600" b="1" dirty="0" smtClean="0"/>
              <a:t> </a:t>
            </a:r>
            <a:r>
              <a:rPr lang="en-US" sz="1600" b="1" dirty="0" err="1"/>
              <a:t>dựng</a:t>
            </a:r>
            <a:r>
              <a:rPr lang="en-US" sz="1600" b="1" dirty="0"/>
              <a:t> </a:t>
            </a:r>
            <a:r>
              <a:rPr lang="en-US" sz="1600" b="1" dirty="0" err="1"/>
              <a:t>một</a:t>
            </a:r>
            <a:r>
              <a:rPr lang="en-US" sz="1600" b="1" dirty="0"/>
              <a:t> </a:t>
            </a:r>
            <a:r>
              <a:rPr lang="en-US" sz="1600" b="1" dirty="0" err="1"/>
              <a:t>hệ</a:t>
            </a:r>
            <a:r>
              <a:rPr lang="en-US" sz="1600" b="1" dirty="0"/>
              <a:t> </a:t>
            </a:r>
            <a:r>
              <a:rPr lang="en-US" sz="1600" b="1" dirty="0" err="1"/>
              <a:t>thống</a:t>
            </a:r>
            <a:r>
              <a:rPr lang="en-US" sz="1600" b="1" dirty="0"/>
              <a:t> </a:t>
            </a:r>
            <a:r>
              <a:rPr lang="en-US" sz="1600" b="1" dirty="0" smtClean="0"/>
              <a:t>AI</a:t>
            </a:r>
            <a:endParaRPr lang="en-US" sz="1600" b="1" dirty="0"/>
          </a:p>
        </p:txBody>
      </p:sp>
      <p:sp>
        <p:nvSpPr>
          <p:cNvPr id="15"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453857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smtClean="0">
                <a:solidFill>
                  <a:srgbClr val="002060"/>
                </a:solidFill>
                <a:latin typeface="Times New Roman" panose="02020603050405020304" pitchFamily="18" charset="0"/>
                <a:cs typeface="Times New Roman" panose="02020603050405020304" pitchFamily="18" charset="0"/>
              </a:rPr>
              <a:t>và</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ứng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dụng</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Trợ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lý</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chatbot</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a:t>
            </a:r>
            <a:r>
              <a:rPr lang="en-US" sz="1600" dirty="0" err="1" smtClean="0">
                <a:solidFill>
                  <a:srgbClr val="002060"/>
                </a:solidFill>
                <a:latin typeface="Times New Roman" panose="02020603050405020304" pitchFamily="18" charset="0"/>
                <a:cs typeface="Times New Roman" panose="02020603050405020304" pitchFamily="18" charset="0"/>
              </a:rPr>
              <a:t>hà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thông</a:t>
            </a:r>
            <a:r>
              <a:rPr lang="en-US" sz="1600" dirty="0">
                <a:solidFill>
                  <a:srgbClr val="002060"/>
                </a:solidFill>
                <a:latin typeface="Times New Roman" panose="02020603050405020304" pitchFamily="18" charset="0"/>
                <a:cs typeface="Times New Roman" panose="02020603050405020304" pitchFamily="18" charset="0"/>
              </a:rPr>
              <a:t> minh, </a:t>
            </a:r>
            <a:r>
              <a:rPr lang="en-US" sz="1600" dirty="0" err="1">
                <a:solidFill>
                  <a:srgbClr val="002060"/>
                </a:solidFill>
                <a:latin typeface="Times New Roman" panose="02020603050405020304" pitchFamily="18" charset="0"/>
                <a:cs typeface="Times New Roman" panose="02020603050405020304" pitchFamily="18" charset="0"/>
              </a:rPr>
              <a:t>xe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tự</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giám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chuyền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xuất</a:t>
            </a:r>
            <a:r>
              <a:rPr lang="en-US" sz="16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bigdata</a:t>
            </a:r>
            <a:r>
              <a:rPr lang="en-US" sz="1600" dirty="0" smtClean="0">
                <a:solidFill>
                  <a:srgbClr val="002060"/>
                </a:solidFill>
                <a:latin typeface="Times New Roman" panose="02020603050405020304" pitchFamily="18" charset="0"/>
                <a:cs typeface="Times New Roman" panose="02020603050405020304" pitchFamily="18" charset="0"/>
              </a:rPr>
              <a:t>, robot,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phỏng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khuôn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mặt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dữ</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giá</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sức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khỏe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bệnh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r>
              <a:rPr lang="en-US" sz="1600" dirty="0" smtClean="0">
                <a:solidFill>
                  <a:srgbClr val="002060"/>
                </a:solidFill>
                <a:latin typeface="Times New Roman" panose="02020603050405020304" pitchFamily="18" charset="0"/>
                <a:cs typeface="Times New Roman" panose="02020603050405020304" pitchFamily="18" charset="0"/>
              </a:rPr>
              <a:t>, x</a:t>
            </a:r>
            <a:r>
              <a:rPr lang="vi-VN" sz="1600" dirty="0" smtClean="0">
                <a:solidFill>
                  <a:srgbClr val="002060"/>
                </a:solidFill>
                <a:latin typeface="Times New Roman" panose="02020603050405020304" pitchFamily="18" charset="0"/>
                <a:cs typeface="Times New Roman" panose="02020603050405020304" pitchFamily="18" charset="0"/>
              </a:rPr>
              <a:t>ác </a:t>
            </a:r>
            <a:r>
              <a:rPr lang="vi-VN" sz="1600" dirty="0">
                <a:solidFill>
                  <a:srgbClr val="002060"/>
                </a:solidFill>
                <a:latin typeface="Times New Roman" panose="02020603050405020304" pitchFamily="18" charset="0"/>
                <a:cs typeface="Times New Roman" panose="02020603050405020304" pitchFamily="18" charset="0"/>
              </a:rPr>
              <a:t>định những xu hướng hoặc tín hiệu để cải thiện khả năng điều trị, chẩn đoán </a:t>
            </a:r>
            <a:r>
              <a:rPr lang="vi-VN" sz="1600" dirty="0" smtClean="0">
                <a:solidFill>
                  <a:srgbClr val="002060"/>
                </a:solidFill>
                <a:latin typeface="Times New Roman" panose="02020603050405020304" pitchFamily="18" charset="0"/>
                <a:cs typeface="Times New Roman" panose="02020603050405020304" pitchFamily="18" charset="0"/>
              </a:rPr>
              <a:t>bệnh</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80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Khái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niệm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Khái</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niệm</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khối</a:t>
            </a:r>
            <a:r>
              <a:rPr lang="en-US" sz="1800" dirty="0" smtClean="0">
                <a:solidFill>
                  <a:srgbClr val="002060"/>
                </a:solidFill>
                <a:latin typeface="Times New Roman" panose="02020603050405020304" pitchFamily="18" charset="0"/>
                <a:cs typeface="Times New Roman" panose="02020603050405020304" pitchFamily="18" charset="0"/>
              </a:rPr>
              <a:t> u </a:t>
            </a:r>
            <a:r>
              <a:rPr lang="en-US" sz="1800" dirty="0" err="1" smtClean="0">
                <a:solidFill>
                  <a:srgbClr val="002060"/>
                </a:solidFill>
                <a:latin typeface="Times New Roman" panose="02020603050405020304" pitchFamily="18" charset="0"/>
                <a:cs typeface="Times New Roman" panose="02020603050405020304" pitchFamily="18" charset="0"/>
              </a:rPr>
              <a:t>não</a:t>
            </a:r>
            <a:r>
              <a:rPr lang="en-US" sz="18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Một khối u não xảy ra khi các tế bào bất thường hình thành trong </a:t>
            </a:r>
            <a:r>
              <a:rPr lang="vi-VN" sz="1600" dirty="0"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Có hai loại khối u chính: khối u ung thư (ác tính) và khối u lành </a:t>
            </a:r>
            <a:r>
              <a:rPr lang="vi-VN" sz="1600" dirty="0" smtClean="0">
                <a:solidFill>
                  <a:srgbClr val="002060"/>
                </a:solidFill>
                <a:latin typeface="Times New Roman" panose="02020603050405020304" pitchFamily="18" charset="0"/>
                <a:cs typeface="Times New Roman" panose="02020603050405020304" pitchFamily="18" charset="0"/>
              </a:rPr>
              <a:t>tính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loại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có</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tạo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ra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chứng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liên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gay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chứng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nặng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vong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sớm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giúp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rủi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hồi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phục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bệnh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Khái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niệm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sz="1600" dirty="0" smtClean="0">
                <a:solidFill>
                  <a:srgbClr val="002060"/>
                </a:solidFill>
                <a:latin typeface="Times New Roman" panose="02020603050405020304" pitchFamily="18" charset="0"/>
                <a:cs typeface="Times New Roman" panose="02020603050405020304" pitchFamily="18" charset="0"/>
              </a:rPr>
              <a:t>Cộng </a:t>
            </a:r>
            <a:r>
              <a:rPr lang="vi-VN" sz="1600" dirty="0">
                <a:solidFill>
                  <a:srgbClr val="002060"/>
                </a:solidFill>
                <a:latin typeface="Times New Roman" panose="02020603050405020304" pitchFamily="18" charset="0"/>
                <a:cs typeface="Times New Roman" panose="02020603050405020304" pitchFamily="18" charset="0"/>
              </a:rPr>
              <a:t>hưởng từ MRI là một kỹ thuật tạo hình cắt lớp sử dụng sóng từ trường và sóng </a:t>
            </a:r>
            <a:r>
              <a:rPr lang="vi-VN" sz="1600" dirty="0" smtClean="0">
                <a:solidFill>
                  <a:srgbClr val="002060"/>
                </a:solidFill>
                <a:latin typeface="Times New Roman" panose="02020603050405020304" pitchFamily="18" charset="0"/>
                <a:cs typeface="Times New Roman" panose="02020603050405020304" pitchFamily="18" charset="0"/>
              </a:rPr>
              <a:t>radi</a:t>
            </a:r>
            <a:r>
              <a:rPr lang="en-US" sz="1600" dirty="0" smtClean="0">
                <a:solidFill>
                  <a:srgbClr val="002060"/>
                </a:solidFill>
                <a:latin typeface="Times New Roman" panose="02020603050405020304" pitchFamily="18" charset="0"/>
                <a:cs typeface="Times New Roman" panose="02020603050405020304" pitchFamily="18" charset="0"/>
              </a:rPr>
              <a:t>o, </a:t>
            </a:r>
            <a:r>
              <a:rPr lang="en-US" sz="1600" dirty="0" err="1" smtClean="0">
                <a:solidFill>
                  <a:srgbClr val="002060"/>
                </a:solidFill>
                <a:latin typeface="Times New Roman" panose="02020603050405020304" pitchFamily="18" charset="0"/>
                <a:cs typeface="Times New Roman" panose="02020603050405020304" pitchFamily="18" charset="0"/>
              </a:rPr>
              <a:t>kết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err="1">
                <a:solidFill>
                  <a:srgbClr val="002060"/>
                </a:solidFill>
                <a:latin typeface="Times New Roman" panose="02020603050405020304" pitchFamily="18" charset="0"/>
                <a:cs typeface="Times New Roman" panose="02020603050405020304" pitchFamily="18" charset="0"/>
              </a:rPr>
              <a:t>Chụp</a:t>
            </a:r>
            <a:r>
              <a:rPr lang="en-US" sz="1600" dirty="0">
                <a:solidFill>
                  <a:srgbClr val="002060"/>
                </a:solidFill>
                <a:latin typeface="Times New Roman" panose="02020603050405020304" pitchFamily="18" charset="0"/>
                <a:cs typeface="Times New Roman" panose="02020603050405020304" pitchFamily="18" charset="0"/>
              </a:rPr>
              <a:t> </a:t>
            </a:r>
            <a:r>
              <a:rPr lang="vi-VN" sz="1600" dirty="0">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hốc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mắt</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xương </a:t>
            </a:r>
            <a:r>
              <a:rPr lang="vi-VN" sz="1600" dirty="0">
                <a:solidFill>
                  <a:srgbClr val="002060"/>
                </a:solidFill>
                <a:latin typeface="Times New Roman" panose="02020603050405020304" pitchFamily="18" charset="0"/>
                <a:cs typeface="Times New Roman" panose="02020603050405020304" pitchFamily="18" charset="0"/>
              </a:rPr>
              <a:t>khớp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20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107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2249</TotalTime>
  <Words>2343</Words>
  <Application>Microsoft Office PowerPoint</Application>
  <PresentationFormat>Widescreen</PresentationFormat>
  <Paragraphs>336</Paragraphs>
  <Slides>31</Slides>
  <Notes>0</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3" baseType="lpstr">
      <vt:lpstr>Arial</vt:lpstr>
      <vt:lpstr>Calibri</vt:lpstr>
      <vt:lpstr>Calibri Light</vt:lpstr>
      <vt:lpstr>Cambria Math</vt:lpstr>
      <vt:lpstr>Courier New</vt:lpstr>
      <vt:lpstr>Times New Roman</vt:lpstr>
      <vt:lpstr>Trebuchet MS</vt:lpstr>
      <vt:lpstr>Wingdings</vt:lpstr>
      <vt:lpstr>Wingdings 3</vt:lpstr>
      <vt:lpstr>Facet</vt:lpstr>
      <vt:lpstr>Custom Design</vt:lpstr>
      <vt:lpstr>Visio</vt:lpstr>
      <vt:lpstr>PowerPoint Presentation</vt:lpstr>
      <vt:lpstr>Nội dung trình bày</vt:lpstr>
      <vt:lpstr>Tổng quan về AI</vt:lpstr>
      <vt:lpstr>Tổng quan về AI</vt:lpstr>
      <vt:lpstr>Tổng quan về AI</vt:lpstr>
      <vt:lpstr>Tổng quan về AI</vt:lpstr>
      <vt:lpstr>Tổng quan về AI</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Dữ liệu ảnh MRI để nghiên cứu về khối U</vt:lpstr>
      <vt:lpstr>Documents refer: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101</cp:revision>
  <dcterms:created xsi:type="dcterms:W3CDTF">2020-03-11T04:54:10Z</dcterms:created>
  <dcterms:modified xsi:type="dcterms:W3CDTF">2020-08-20T15:16:24Z</dcterms:modified>
</cp:coreProperties>
</file>